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18"/>
  </p:notesMasterIdLst>
  <p:sldIdLst>
    <p:sldId id="256" r:id="rId2"/>
    <p:sldId id="258" r:id="rId3"/>
    <p:sldId id="259" r:id="rId4"/>
    <p:sldId id="275" r:id="rId5"/>
    <p:sldId id="260" r:id="rId6"/>
    <p:sldId id="261" r:id="rId7"/>
    <p:sldId id="263" r:id="rId8"/>
    <p:sldId id="264" r:id="rId9"/>
    <p:sldId id="306" r:id="rId10"/>
    <p:sldId id="265" r:id="rId11"/>
    <p:sldId id="304" r:id="rId12"/>
    <p:sldId id="307" r:id="rId13"/>
    <p:sldId id="268" r:id="rId14"/>
    <p:sldId id="305" r:id="rId15"/>
    <p:sldId id="308" r:id="rId16"/>
    <p:sldId id="311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B96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D90A64-C42D-4F95-9888-D90BF55C0203}">
  <a:tblStyle styleId="{E8D90A64-C42D-4F95-9888-D90BF55C02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d1c55ffe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d1c55ffe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6d3f01ad6f_0_24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6d3f01ad6f_0_24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657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7ac3c6b0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7ac3c6b0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552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d3f01ad6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d3f01ad6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d3f01ad6f_0_24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6d3f01ad6f_0_24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754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7ac3c6b0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7ac3c6b0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496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d3f01ad6f_0_24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6d3f01ad6f_0_24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609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cd5d4693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cd5d4693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cd5d4693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cd5d4693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47ac3c6b0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47ac3c6b0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7ac3c6b0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7ac3c6b0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cd5d4693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cd5d4693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d1c55ffe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d1c55ffe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7ac3c6b0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7ac3c6b0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558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 b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AND_BODY_1_2">
    <p:bg>
      <p:bgPr>
        <a:solidFill>
          <a:schemeClr val="dk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1402475" y="16789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1316825" y="2186850"/>
            <a:ext cx="25857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 idx="2"/>
          </p:nvPr>
        </p:nvSpPr>
        <p:spPr>
          <a:xfrm>
            <a:off x="5327125" y="16789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3"/>
          </p:nvPr>
        </p:nvSpPr>
        <p:spPr>
          <a:xfrm>
            <a:off x="5241475" y="2186850"/>
            <a:ext cx="25857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AND_BODY_1_1_1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"/>
          </p:nvPr>
        </p:nvSpPr>
        <p:spPr>
          <a:xfrm>
            <a:off x="5191275" y="1765350"/>
            <a:ext cx="28080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 ">
  <p:cSld name="TITLE_AND_BODY_1_3_1">
    <p:bg>
      <p:bgPr>
        <a:solidFill>
          <a:schemeClr val="dk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ctrTitle" idx="2"/>
          </p:nvPr>
        </p:nvSpPr>
        <p:spPr>
          <a:xfrm>
            <a:off x="1058850" y="275819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1"/>
          </p:nvPr>
        </p:nvSpPr>
        <p:spPr>
          <a:xfrm>
            <a:off x="1058850" y="338150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ctrTitle" idx="3"/>
          </p:nvPr>
        </p:nvSpPr>
        <p:spPr>
          <a:xfrm>
            <a:off x="3549750" y="275819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4"/>
          </p:nvPr>
        </p:nvSpPr>
        <p:spPr>
          <a:xfrm>
            <a:off x="3549750" y="338150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ctrTitle" idx="5"/>
          </p:nvPr>
        </p:nvSpPr>
        <p:spPr>
          <a:xfrm>
            <a:off x="6040650" y="275819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6"/>
          </p:nvPr>
        </p:nvSpPr>
        <p:spPr>
          <a:xfrm>
            <a:off x="6040650" y="338150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TITLE_AND_DESCRIPTION_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931325" y="2270488"/>
            <a:ext cx="4109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ExtraLight"/>
              <a:buNone/>
              <a:defRPr sz="3600" b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931325" y="1075113"/>
            <a:ext cx="3343200" cy="9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 b="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931325" y="3275788"/>
            <a:ext cx="310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214550" y="1292375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214550" y="2101825"/>
            <a:ext cx="2808000" cy="17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2122500" y="367600"/>
            <a:ext cx="4899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0000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5100750" y="1292375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5100750" y="2101825"/>
            <a:ext cx="2808000" cy="17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12800"/>
            <a:ext cx="8520600" cy="17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Montserrat ExtraLight"/>
              <a:buNone/>
              <a:defRPr sz="9600" b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solidFill>
          <a:srgbClr val="000000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ctrTitle"/>
          </p:nvPr>
        </p:nvSpPr>
        <p:spPr>
          <a:xfrm>
            <a:off x="2844600" y="69833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u="none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1"/>
          </p:nvPr>
        </p:nvSpPr>
        <p:spPr>
          <a:xfrm>
            <a:off x="5108325" y="481169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u="none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806361" y="671443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 u="none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ctrTitle" idx="3"/>
          </p:nvPr>
        </p:nvSpPr>
        <p:spPr>
          <a:xfrm>
            <a:off x="2844600" y="172875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u="none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4"/>
          </p:nvPr>
        </p:nvSpPr>
        <p:spPr>
          <a:xfrm>
            <a:off x="5108325" y="150263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u="none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5" hasCustomPrompt="1"/>
          </p:nvPr>
        </p:nvSpPr>
        <p:spPr>
          <a:xfrm>
            <a:off x="806361" y="168394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 u="none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ctrTitle" idx="6"/>
          </p:nvPr>
        </p:nvSpPr>
        <p:spPr>
          <a:xfrm>
            <a:off x="2844600" y="275918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u="none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7"/>
          </p:nvPr>
        </p:nvSpPr>
        <p:spPr>
          <a:xfrm>
            <a:off x="5108325" y="2524097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u="none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8" hasCustomPrompt="1"/>
          </p:nvPr>
        </p:nvSpPr>
        <p:spPr>
          <a:xfrm>
            <a:off x="806361" y="2714371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 u="none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ctrTitle" idx="9"/>
          </p:nvPr>
        </p:nvSpPr>
        <p:spPr>
          <a:xfrm>
            <a:off x="2844600" y="378960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u="none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3"/>
          </p:nvPr>
        </p:nvSpPr>
        <p:spPr>
          <a:xfrm>
            <a:off x="5108325" y="356348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u="none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4" hasCustomPrompt="1"/>
          </p:nvPr>
        </p:nvSpPr>
        <p:spPr>
          <a:xfrm>
            <a:off x="806361" y="374479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 u="none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AND_BODY_1_1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"/>
          </p:nvPr>
        </p:nvSpPr>
        <p:spPr>
          <a:xfrm>
            <a:off x="2609400" y="2326475"/>
            <a:ext cx="3925200" cy="17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7" r:id="rId6"/>
    <p:sldLayoutId id="2147483658" r:id="rId7"/>
    <p:sldLayoutId id="2147483660" r:id="rId8"/>
    <p:sldLayoutId id="2147483662" r:id="rId9"/>
    <p:sldLayoutId id="2147483663" r:id="rId10"/>
    <p:sldLayoutId id="2147483664" r:id="rId11"/>
    <p:sldLayoutId id="2147483666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1E3EF09-F515-7D46-7EEB-7184933355E2}"/>
              </a:ext>
            </a:extLst>
          </p:cNvPr>
          <p:cNvSpPr/>
          <p:nvPr/>
        </p:nvSpPr>
        <p:spPr>
          <a:xfrm>
            <a:off x="-60513" y="0"/>
            <a:ext cx="9204513" cy="5204012"/>
          </a:xfrm>
          <a:prstGeom prst="rect">
            <a:avLst/>
          </a:prstGeom>
          <a:solidFill>
            <a:schemeClr val="tx1">
              <a:alpha val="1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1070400" y="2387145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Montserrat"/>
                <a:ea typeface="Montserrat"/>
                <a:cs typeface="Montserrat"/>
                <a:sym typeface="Montserrat"/>
              </a:rPr>
              <a:t>KI Verkehrssteuerung</a:t>
            </a:r>
            <a:endParaRPr dirty="0">
              <a:solidFill>
                <a:schemeClr val="lt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xfrm>
            <a:off x="1491150" y="3230457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Pitch Präsentation | Commeatus AG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67" name="Google Shape;167;p31"/>
          <p:cNvGrpSpPr/>
          <p:nvPr/>
        </p:nvGrpSpPr>
        <p:grpSpPr>
          <a:xfrm>
            <a:off x="8694582" y="4697005"/>
            <a:ext cx="319970" cy="318463"/>
            <a:chOff x="1178525" y="238125"/>
            <a:chExt cx="5262275" cy="5237475"/>
          </a:xfrm>
        </p:grpSpPr>
        <p:sp>
          <p:nvSpPr>
            <p:cNvPr id="168" name="Google Shape;168;p31"/>
            <p:cNvSpPr/>
            <p:nvPr/>
          </p:nvSpPr>
          <p:spPr>
            <a:xfrm>
              <a:off x="1178525" y="238125"/>
              <a:ext cx="5262275" cy="5237475"/>
            </a:xfrm>
            <a:custGeom>
              <a:avLst/>
              <a:gdLst/>
              <a:ahLst/>
              <a:cxnLst/>
              <a:rect l="l" t="t" r="r" b="b"/>
              <a:pathLst>
                <a:path w="210491" h="209499" extrusionOk="0">
                  <a:moveTo>
                    <a:pt x="104753" y="43457"/>
                  </a:moveTo>
                  <a:cubicBezTo>
                    <a:pt x="138546" y="43457"/>
                    <a:pt x="166039" y="70955"/>
                    <a:pt x="166039" y="104749"/>
                  </a:cubicBezTo>
                  <a:cubicBezTo>
                    <a:pt x="166039" y="138546"/>
                    <a:pt x="138546" y="166043"/>
                    <a:pt x="104753" y="166043"/>
                  </a:cubicBezTo>
                  <a:cubicBezTo>
                    <a:pt x="70954" y="166042"/>
                    <a:pt x="43460" y="138544"/>
                    <a:pt x="43460" y="104748"/>
                  </a:cubicBezTo>
                  <a:cubicBezTo>
                    <a:pt x="43460" y="70954"/>
                    <a:pt x="70954" y="43457"/>
                    <a:pt x="104753" y="43457"/>
                  </a:cubicBezTo>
                  <a:close/>
                  <a:moveTo>
                    <a:pt x="104751" y="0"/>
                  </a:moveTo>
                  <a:cubicBezTo>
                    <a:pt x="46990" y="0"/>
                    <a:pt x="0" y="46989"/>
                    <a:pt x="0" y="104748"/>
                  </a:cubicBezTo>
                  <a:cubicBezTo>
                    <a:pt x="0" y="162509"/>
                    <a:pt x="46992" y="209499"/>
                    <a:pt x="104751" y="209499"/>
                  </a:cubicBezTo>
                  <a:lnTo>
                    <a:pt x="210491" y="209499"/>
                  </a:lnTo>
                  <a:lnTo>
                    <a:pt x="209500" y="104748"/>
                  </a:lnTo>
                  <a:cubicBezTo>
                    <a:pt x="209500" y="46989"/>
                    <a:pt x="162512" y="0"/>
                    <a:pt x="104751" y="0"/>
                  </a:cubicBezTo>
                  <a:close/>
                </a:path>
              </a:pathLst>
            </a:custGeom>
            <a:solidFill>
              <a:srgbClr val="D5B9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1"/>
            <p:cNvSpPr/>
            <p:nvPr/>
          </p:nvSpPr>
          <p:spPr>
            <a:xfrm>
              <a:off x="2037350" y="1096875"/>
              <a:ext cx="3519825" cy="3519975"/>
            </a:xfrm>
            <a:custGeom>
              <a:avLst/>
              <a:gdLst/>
              <a:ahLst/>
              <a:cxnLst/>
              <a:rect l="l" t="t" r="r" b="b"/>
              <a:pathLst>
                <a:path w="140793" h="140799" extrusionOk="0">
                  <a:moveTo>
                    <a:pt x="70398" y="18214"/>
                  </a:moveTo>
                  <a:cubicBezTo>
                    <a:pt x="99171" y="18214"/>
                    <a:pt x="122579" y="41622"/>
                    <a:pt x="122579" y="70398"/>
                  </a:cubicBezTo>
                  <a:cubicBezTo>
                    <a:pt x="122579" y="99174"/>
                    <a:pt x="99172" y="122585"/>
                    <a:pt x="70398" y="122585"/>
                  </a:cubicBezTo>
                  <a:cubicBezTo>
                    <a:pt x="41626" y="122585"/>
                    <a:pt x="18214" y="99173"/>
                    <a:pt x="18214" y="70398"/>
                  </a:cubicBezTo>
                  <a:cubicBezTo>
                    <a:pt x="18214" y="41622"/>
                    <a:pt x="41625" y="18214"/>
                    <a:pt x="70398" y="18214"/>
                  </a:cubicBezTo>
                  <a:close/>
                  <a:moveTo>
                    <a:pt x="70398" y="0"/>
                  </a:moveTo>
                  <a:cubicBezTo>
                    <a:pt x="31580" y="0"/>
                    <a:pt x="1" y="31579"/>
                    <a:pt x="1" y="70398"/>
                  </a:cubicBezTo>
                  <a:cubicBezTo>
                    <a:pt x="1" y="109216"/>
                    <a:pt x="31580" y="140798"/>
                    <a:pt x="70398" y="140798"/>
                  </a:cubicBezTo>
                  <a:cubicBezTo>
                    <a:pt x="109213" y="140798"/>
                    <a:pt x="140792" y="109216"/>
                    <a:pt x="140792" y="70398"/>
                  </a:cubicBezTo>
                  <a:cubicBezTo>
                    <a:pt x="140792" y="31580"/>
                    <a:pt x="109213" y="0"/>
                    <a:pt x="70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/>
          <p:nvPr/>
        </p:nvSpPr>
        <p:spPr>
          <a:xfrm>
            <a:off x="3098575" y="1345513"/>
            <a:ext cx="5604000" cy="3192300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0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Lösung</a:t>
            </a:r>
            <a:endParaRPr dirty="0"/>
          </a:p>
        </p:txBody>
      </p:sp>
      <p:sp>
        <p:nvSpPr>
          <p:cNvPr id="257" name="Google Shape;257;p40"/>
          <p:cNvSpPr txBox="1">
            <a:spLocks noGrp="1"/>
          </p:cNvSpPr>
          <p:nvPr>
            <p:ph type="subTitle" idx="1"/>
          </p:nvPr>
        </p:nvSpPr>
        <p:spPr>
          <a:xfrm>
            <a:off x="5191275" y="1765350"/>
            <a:ext cx="28080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KI gestützte </a:t>
            </a:r>
            <a:r>
              <a:rPr lang="de-DE" b="1" dirty="0">
                <a:solidFill>
                  <a:srgbClr val="D5B961"/>
                </a:solidFill>
              </a:rPr>
              <a:t>Analysen</a:t>
            </a:r>
            <a:r>
              <a:rPr lang="de-DE" dirty="0"/>
              <a:t> und </a:t>
            </a:r>
            <a:r>
              <a:rPr lang="de-DE" b="1" dirty="0">
                <a:solidFill>
                  <a:srgbClr val="D5B961"/>
                </a:solidFill>
              </a:rPr>
              <a:t>Vorhersagen</a:t>
            </a:r>
            <a:r>
              <a:rPr lang="de-DE" dirty="0"/>
              <a:t> führen zu einer optimalen Verkehrssteuerung zur </a:t>
            </a:r>
            <a:r>
              <a:rPr lang="de-DE" b="1" dirty="0">
                <a:solidFill>
                  <a:srgbClr val="D5B961"/>
                </a:solidFill>
              </a:rPr>
              <a:t>Vermeidung</a:t>
            </a:r>
            <a:r>
              <a:rPr lang="de-DE" dirty="0"/>
              <a:t> von Überlastungen.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Visualisierung der Verkehrssteuerung kann </a:t>
            </a:r>
            <a:r>
              <a:rPr lang="de-DE" b="1" dirty="0">
                <a:solidFill>
                  <a:srgbClr val="D5B961"/>
                </a:solidFill>
              </a:rPr>
              <a:t>individuell </a:t>
            </a:r>
            <a:r>
              <a:rPr lang="de-DE" dirty="0"/>
              <a:t>abgesprochen werden. </a:t>
            </a:r>
          </a:p>
        </p:txBody>
      </p:sp>
      <p:pic>
        <p:nvPicPr>
          <p:cNvPr id="258" name="Google Shape;258;p40"/>
          <p:cNvPicPr preferRelativeResize="0"/>
          <p:nvPr/>
        </p:nvPicPr>
        <p:blipFill rotWithShape="1">
          <a:blip r:embed="rId3">
            <a:alphaModFix/>
          </a:blip>
          <a:srcRect r="1312"/>
          <a:stretch/>
        </p:blipFill>
        <p:spPr>
          <a:xfrm>
            <a:off x="0" y="1597650"/>
            <a:ext cx="3975724" cy="268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0"/>
          <p:cNvSpPr/>
          <p:nvPr/>
        </p:nvSpPr>
        <p:spPr>
          <a:xfrm>
            <a:off x="0" y="1597650"/>
            <a:ext cx="3975600" cy="26880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Produkt-Features</a:t>
            </a:r>
          </a:p>
        </p:txBody>
      </p:sp>
      <p:sp>
        <p:nvSpPr>
          <p:cNvPr id="385" name="Google Shape;385;p46"/>
          <p:cNvSpPr txBox="1">
            <a:spLocks noGrp="1"/>
          </p:cNvSpPr>
          <p:nvPr>
            <p:ph type="ctrTitle" idx="2"/>
          </p:nvPr>
        </p:nvSpPr>
        <p:spPr>
          <a:xfrm>
            <a:off x="1058850" y="275819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 Modelle</a:t>
            </a:r>
            <a:endParaRPr dirty="0"/>
          </a:p>
        </p:txBody>
      </p:sp>
      <p:sp>
        <p:nvSpPr>
          <p:cNvPr id="386" name="Google Shape;386;p46"/>
          <p:cNvSpPr txBox="1">
            <a:spLocks noGrp="1"/>
          </p:cNvSpPr>
          <p:nvPr>
            <p:ph type="subTitle" idx="1"/>
          </p:nvPr>
        </p:nvSpPr>
        <p:spPr>
          <a:xfrm>
            <a:off x="1058850" y="338150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 gestütze Analysen und Prognosen liefern eine optimale Lösung</a:t>
            </a:r>
            <a:endParaRPr dirty="0"/>
          </a:p>
        </p:txBody>
      </p:sp>
      <p:sp>
        <p:nvSpPr>
          <p:cNvPr id="387" name="Google Shape;387;p46"/>
          <p:cNvSpPr txBox="1">
            <a:spLocks noGrp="1"/>
          </p:cNvSpPr>
          <p:nvPr>
            <p:ph type="ctrTitle" idx="3"/>
          </p:nvPr>
        </p:nvSpPr>
        <p:spPr>
          <a:xfrm>
            <a:off x="3549750" y="275819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Vermeidung von Überlastungen</a:t>
            </a:r>
          </a:p>
        </p:txBody>
      </p:sp>
      <p:sp>
        <p:nvSpPr>
          <p:cNvPr id="388" name="Google Shape;388;p46"/>
          <p:cNvSpPr txBox="1">
            <a:spLocks noGrp="1"/>
          </p:cNvSpPr>
          <p:nvPr>
            <p:ph type="subTitle" idx="4"/>
          </p:nvPr>
        </p:nvSpPr>
        <p:spPr>
          <a:xfrm>
            <a:off x="3549750" y="338150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Optimale Allokation des Verkehrsaufkommens reduziert Kosten und Zeit</a:t>
            </a:r>
          </a:p>
        </p:txBody>
      </p:sp>
      <p:sp>
        <p:nvSpPr>
          <p:cNvPr id="389" name="Google Shape;389;p46"/>
          <p:cNvSpPr txBox="1">
            <a:spLocks noGrp="1"/>
          </p:cNvSpPr>
          <p:nvPr>
            <p:ph type="ctrTitle" idx="5"/>
          </p:nvPr>
        </p:nvSpPr>
        <p:spPr>
          <a:xfrm>
            <a:off x="6040650" y="275819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Umwelt</a:t>
            </a:r>
          </a:p>
        </p:txBody>
      </p:sp>
      <p:sp>
        <p:nvSpPr>
          <p:cNvPr id="390" name="Google Shape;390;p46"/>
          <p:cNvSpPr txBox="1">
            <a:spLocks noGrp="1"/>
          </p:cNvSpPr>
          <p:nvPr>
            <p:ph type="subTitle" idx="6"/>
          </p:nvPr>
        </p:nvSpPr>
        <p:spPr>
          <a:xfrm>
            <a:off x="6040650" y="3381499"/>
            <a:ext cx="2044500" cy="971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Neben persönlichen Vorteilen wird ein wichtiger Teil zum Schutz der Umwelt beigetragen</a:t>
            </a:r>
          </a:p>
        </p:txBody>
      </p:sp>
      <p:sp>
        <p:nvSpPr>
          <p:cNvPr id="391" name="Google Shape;391;p46"/>
          <p:cNvSpPr/>
          <p:nvPr/>
        </p:nvSpPr>
        <p:spPr>
          <a:xfrm>
            <a:off x="1714200" y="1721500"/>
            <a:ext cx="733800" cy="73380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2" name="Google Shape;392;p46"/>
          <p:cNvSpPr/>
          <p:nvPr/>
        </p:nvSpPr>
        <p:spPr>
          <a:xfrm>
            <a:off x="4205100" y="1721500"/>
            <a:ext cx="733800" cy="733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6"/>
          <p:cNvSpPr/>
          <p:nvPr/>
        </p:nvSpPr>
        <p:spPr>
          <a:xfrm>
            <a:off x="6696000" y="1721500"/>
            <a:ext cx="733800" cy="733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12628;p77">
            <a:extLst>
              <a:ext uri="{FF2B5EF4-FFF2-40B4-BE49-F238E27FC236}">
                <a16:creationId xmlns:a16="http://schemas.microsoft.com/office/drawing/2014/main" id="{3FF3086A-DD99-A986-5B21-991FC6CBF09A}"/>
              </a:ext>
            </a:extLst>
          </p:cNvPr>
          <p:cNvGrpSpPr/>
          <p:nvPr/>
        </p:nvGrpSpPr>
        <p:grpSpPr>
          <a:xfrm>
            <a:off x="1932136" y="1948748"/>
            <a:ext cx="337684" cy="314194"/>
            <a:chOff x="6099375" y="2456075"/>
            <a:chExt cx="337684" cy="31419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28" name="Google Shape;12629;p77">
              <a:extLst>
                <a:ext uri="{FF2B5EF4-FFF2-40B4-BE49-F238E27FC236}">
                  <a16:creationId xmlns:a16="http://schemas.microsoft.com/office/drawing/2014/main" id="{29034DDA-4EF2-14C1-3070-60D81D9B37AA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630;p77">
              <a:extLst>
                <a:ext uri="{FF2B5EF4-FFF2-40B4-BE49-F238E27FC236}">
                  <a16:creationId xmlns:a16="http://schemas.microsoft.com/office/drawing/2014/main" id="{3E92F758-E3EB-5842-4D64-D752E83E8E82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9225;p71">
            <a:extLst>
              <a:ext uri="{FF2B5EF4-FFF2-40B4-BE49-F238E27FC236}">
                <a16:creationId xmlns:a16="http://schemas.microsoft.com/office/drawing/2014/main" id="{7767EA54-1513-9197-768B-D43E9F9DB070}"/>
              </a:ext>
            </a:extLst>
          </p:cNvPr>
          <p:cNvGrpSpPr/>
          <p:nvPr/>
        </p:nvGrpSpPr>
        <p:grpSpPr>
          <a:xfrm>
            <a:off x="4402904" y="1919463"/>
            <a:ext cx="358069" cy="317995"/>
            <a:chOff x="3584280" y="3699191"/>
            <a:chExt cx="358069" cy="317995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31" name="Google Shape;9226;p71">
              <a:extLst>
                <a:ext uri="{FF2B5EF4-FFF2-40B4-BE49-F238E27FC236}">
                  <a16:creationId xmlns:a16="http://schemas.microsoft.com/office/drawing/2014/main" id="{B9D3AF95-4261-CA04-B9DA-82B8A8141A1E}"/>
                </a:ext>
              </a:extLst>
            </p:cNvPr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227;p71">
              <a:extLst>
                <a:ext uri="{FF2B5EF4-FFF2-40B4-BE49-F238E27FC236}">
                  <a16:creationId xmlns:a16="http://schemas.microsoft.com/office/drawing/2014/main" id="{0F0D85DB-C43E-8621-9F3F-05FD7C620FC4}"/>
                </a:ext>
              </a:extLst>
            </p:cNvPr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228;p71">
              <a:extLst>
                <a:ext uri="{FF2B5EF4-FFF2-40B4-BE49-F238E27FC236}">
                  <a16:creationId xmlns:a16="http://schemas.microsoft.com/office/drawing/2014/main" id="{FBA2635D-4CC8-44BE-15C2-40641E8352F3}"/>
                </a:ext>
              </a:extLst>
            </p:cNvPr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229;p71">
              <a:extLst>
                <a:ext uri="{FF2B5EF4-FFF2-40B4-BE49-F238E27FC236}">
                  <a16:creationId xmlns:a16="http://schemas.microsoft.com/office/drawing/2014/main" id="{B3B30469-942B-90A4-FDAB-98C3FD714867}"/>
                </a:ext>
              </a:extLst>
            </p:cNvPr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2270;p76">
            <a:extLst>
              <a:ext uri="{FF2B5EF4-FFF2-40B4-BE49-F238E27FC236}">
                <a16:creationId xmlns:a16="http://schemas.microsoft.com/office/drawing/2014/main" id="{8A839C7A-C11B-978E-DC57-C5E6C1981725}"/>
              </a:ext>
            </a:extLst>
          </p:cNvPr>
          <p:cNvGrpSpPr/>
          <p:nvPr/>
        </p:nvGrpSpPr>
        <p:grpSpPr>
          <a:xfrm>
            <a:off x="6899834" y="1911315"/>
            <a:ext cx="357056" cy="357408"/>
            <a:chOff x="7158637" y="3353074"/>
            <a:chExt cx="357056" cy="357408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36" name="Google Shape;12271;p76">
              <a:extLst>
                <a:ext uri="{FF2B5EF4-FFF2-40B4-BE49-F238E27FC236}">
                  <a16:creationId xmlns:a16="http://schemas.microsoft.com/office/drawing/2014/main" id="{F16879D0-4403-C477-9DAA-3A4BB0B9EF09}"/>
                </a:ext>
              </a:extLst>
            </p:cNvPr>
            <p:cNvSpPr/>
            <p:nvPr/>
          </p:nvSpPr>
          <p:spPr>
            <a:xfrm>
              <a:off x="7158637" y="3353074"/>
              <a:ext cx="357056" cy="357408"/>
            </a:xfrm>
            <a:custGeom>
              <a:avLst/>
              <a:gdLst/>
              <a:ahLst/>
              <a:cxnLst/>
              <a:rect l="l" t="t" r="r" b="b"/>
              <a:pathLst>
                <a:path w="11158" h="11169" extrusionOk="0">
                  <a:moveTo>
                    <a:pt x="7157" y="2489"/>
                  </a:moveTo>
                  <a:cubicBezTo>
                    <a:pt x="7192" y="2489"/>
                    <a:pt x="7204" y="2501"/>
                    <a:pt x="7204" y="2501"/>
                  </a:cubicBezTo>
                  <a:cubicBezTo>
                    <a:pt x="7216" y="2513"/>
                    <a:pt x="7228" y="2537"/>
                    <a:pt x="7228" y="2560"/>
                  </a:cubicBezTo>
                  <a:cubicBezTo>
                    <a:pt x="7228" y="2608"/>
                    <a:pt x="7204" y="2632"/>
                    <a:pt x="7157" y="2656"/>
                  </a:cubicBezTo>
                  <a:lnTo>
                    <a:pt x="6776" y="2691"/>
                  </a:lnTo>
                  <a:lnTo>
                    <a:pt x="6788" y="2656"/>
                  </a:lnTo>
                  <a:cubicBezTo>
                    <a:pt x="6811" y="2596"/>
                    <a:pt x="6859" y="2548"/>
                    <a:pt x="6919" y="2537"/>
                  </a:cubicBezTo>
                  <a:lnTo>
                    <a:pt x="7145" y="2489"/>
                  </a:lnTo>
                  <a:close/>
                  <a:moveTo>
                    <a:pt x="5192" y="2632"/>
                  </a:moveTo>
                  <a:cubicBezTo>
                    <a:pt x="5014" y="3084"/>
                    <a:pt x="5014" y="3108"/>
                    <a:pt x="5014" y="3144"/>
                  </a:cubicBezTo>
                  <a:cubicBezTo>
                    <a:pt x="5002" y="3227"/>
                    <a:pt x="5073" y="3310"/>
                    <a:pt x="5168" y="3310"/>
                  </a:cubicBezTo>
                  <a:cubicBezTo>
                    <a:pt x="5240" y="3310"/>
                    <a:pt x="5311" y="3251"/>
                    <a:pt x="5323" y="3168"/>
                  </a:cubicBezTo>
                  <a:cubicBezTo>
                    <a:pt x="5335" y="3132"/>
                    <a:pt x="5395" y="2989"/>
                    <a:pt x="5466" y="2810"/>
                  </a:cubicBezTo>
                  <a:lnTo>
                    <a:pt x="5549" y="2953"/>
                  </a:lnTo>
                  <a:cubicBezTo>
                    <a:pt x="5641" y="3100"/>
                    <a:pt x="5803" y="3176"/>
                    <a:pt x="5966" y="3176"/>
                  </a:cubicBezTo>
                  <a:cubicBezTo>
                    <a:pt x="6014" y="3176"/>
                    <a:pt x="6062" y="3169"/>
                    <a:pt x="6109" y="3156"/>
                  </a:cubicBezTo>
                  <a:lnTo>
                    <a:pt x="6347" y="3096"/>
                  </a:lnTo>
                  <a:cubicBezTo>
                    <a:pt x="6347" y="3156"/>
                    <a:pt x="6383" y="3215"/>
                    <a:pt x="6442" y="3251"/>
                  </a:cubicBezTo>
                  <a:lnTo>
                    <a:pt x="6811" y="3441"/>
                  </a:lnTo>
                  <a:lnTo>
                    <a:pt x="6788" y="3489"/>
                  </a:lnTo>
                  <a:lnTo>
                    <a:pt x="5264" y="3489"/>
                  </a:lnTo>
                  <a:lnTo>
                    <a:pt x="4049" y="3013"/>
                  </a:lnTo>
                  <a:lnTo>
                    <a:pt x="4299" y="2667"/>
                  </a:lnTo>
                  <a:lnTo>
                    <a:pt x="5192" y="2632"/>
                  </a:lnTo>
                  <a:close/>
                  <a:moveTo>
                    <a:pt x="382" y="6442"/>
                  </a:moveTo>
                  <a:lnTo>
                    <a:pt x="1001" y="7025"/>
                  </a:lnTo>
                  <a:cubicBezTo>
                    <a:pt x="1037" y="7073"/>
                    <a:pt x="1061" y="7132"/>
                    <a:pt x="1061" y="7192"/>
                  </a:cubicBezTo>
                  <a:lnTo>
                    <a:pt x="953" y="8085"/>
                  </a:lnTo>
                  <a:cubicBezTo>
                    <a:pt x="668" y="7573"/>
                    <a:pt x="489" y="7025"/>
                    <a:pt x="382" y="6442"/>
                  </a:cubicBezTo>
                  <a:close/>
                  <a:moveTo>
                    <a:pt x="5537" y="310"/>
                  </a:moveTo>
                  <a:cubicBezTo>
                    <a:pt x="6930" y="310"/>
                    <a:pt x="8228" y="870"/>
                    <a:pt x="9228" y="1846"/>
                  </a:cubicBezTo>
                  <a:cubicBezTo>
                    <a:pt x="10193" y="2810"/>
                    <a:pt x="10729" y="4084"/>
                    <a:pt x="10752" y="5430"/>
                  </a:cubicBezTo>
                  <a:cubicBezTo>
                    <a:pt x="10717" y="5418"/>
                    <a:pt x="10669" y="5394"/>
                    <a:pt x="10657" y="5346"/>
                  </a:cubicBezTo>
                  <a:lnTo>
                    <a:pt x="10419" y="4894"/>
                  </a:lnTo>
                  <a:cubicBezTo>
                    <a:pt x="10386" y="4845"/>
                    <a:pt x="10325" y="4818"/>
                    <a:pt x="10267" y="4818"/>
                  </a:cubicBezTo>
                  <a:cubicBezTo>
                    <a:pt x="10240" y="4818"/>
                    <a:pt x="10215" y="4823"/>
                    <a:pt x="10193" y="4834"/>
                  </a:cubicBezTo>
                  <a:cubicBezTo>
                    <a:pt x="10181" y="4894"/>
                    <a:pt x="10145" y="4989"/>
                    <a:pt x="10193" y="5073"/>
                  </a:cubicBezTo>
                  <a:lnTo>
                    <a:pt x="10431" y="5525"/>
                  </a:lnTo>
                  <a:cubicBezTo>
                    <a:pt x="10490" y="5644"/>
                    <a:pt x="10598" y="5727"/>
                    <a:pt x="10729" y="5763"/>
                  </a:cubicBezTo>
                  <a:lnTo>
                    <a:pt x="10824" y="5787"/>
                  </a:lnTo>
                  <a:cubicBezTo>
                    <a:pt x="10752" y="7120"/>
                    <a:pt x="10228" y="8347"/>
                    <a:pt x="9288" y="9287"/>
                  </a:cubicBezTo>
                  <a:cubicBezTo>
                    <a:pt x="8288" y="10287"/>
                    <a:pt x="6978" y="10823"/>
                    <a:pt x="5561" y="10823"/>
                  </a:cubicBezTo>
                  <a:cubicBezTo>
                    <a:pt x="4168" y="10823"/>
                    <a:pt x="2847" y="10276"/>
                    <a:pt x="1846" y="9287"/>
                  </a:cubicBezTo>
                  <a:cubicBezTo>
                    <a:pt x="1608" y="9049"/>
                    <a:pt x="1394" y="8799"/>
                    <a:pt x="1215" y="8525"/>
                  </a:cubicBezTo>
                  <a:lnTo>
                    <a:pt x="1370" y="7216"/>
                  </a:lnTo>
                  <a:cubicBezTo>
                    <a:pt x="1382" y="7061"/>
                    <a:pt x="1323" y="6906"/>
                    <a:pt x="1215" y="6787"/>
                  </a:cubicBezTo>
                  <a:lnTo>
                    <a:pt x="322" y="5930"/>
                  </a:lnTo>
                  <a:cubicBezTo>
                    <a:pt x="311" y="5811"/>
                    <a:pt x="311" y="5692"/>
                    <a:pt x="311" y="5573"/>
                  </a:cubicBezTo>
                  <a:cubicBezTo>
                    <a:pt x="311" y="4168"/>
                    <a:pt x="858" y="2846"/>
                    <a:pt x="1846" y="1846"/>
                  </a:cubicBezTo>
                  <a:cubicBezTo>
                    <a:pt x="2466" y="1227"/>
                    <a:pt x="3216" y="774"/>
                    <a:pt x="4037" y="536"/>
                  </a:cubicBezTo>
                  <a:lnTo>
                    <a:pt x="4037" y="536"/>
                  </a:lnTo>
                  <a:lnTo>
                    <a:pt x="3930" y="822"/>
                  </a:lnTo>
                  <a:cubicBezTo>
                    <a:pt x="3894" y="905"/>
                    <a:pt x="3942" y="1001"/>
                    <a:pt x="4013" y="1024"/>
                  </a:cubicBezTo>
                  <a:cubicBezTo>
                    <a:pt x="4025" y="1024"/>
                    <a:pt x="4061" y="1048"/>
                    <a:pt x="4073" y="1048"/>
                  </a:cubicBezTo>
                  <a:cubicBezTo>
                    <a:pt x="4132" y="1048"/>
                    <a:pt x="4216" y="1001"/>
                    <a:pt x="4228" y="941"/>
                  </a:cubicBezTo>
                  <a:lnTo>
                    <a:pt x="4418" y="453"/>
                  </a:lnTo>
                  <a:cubicBezTo>
                    <a:pt x="4692" y="393"/>
                    <a:pt x="4966" y="346"/>
                    <a:pt x="5252" y="334"/>
                  </a:cubicBezTo>
                  <a:lnTo>
                    <a:pt x="5252" y="334"/>
                  </a:lnTo>
                  <a:lnTo>
                    <a:pt x="5025" y="1227"/>
                  </a:lnTo>
                  <a:lnTo>
                    <a:pt x="4966" y="1239"/>
                  </a:lnTo>
                  <a:lnTo>
                    <a:pt x="4073" y="1239"/>
                  </a:lnTo>
                  <a:cubicBezTo>
                    <a:pt x="3906" y="1239"/>
                    <a:pt x="3763" y="1358"/>
                    <a:pt x="3728" y="1536"/>
                  </a:cubicBezTo>
                  <a:lnTo>
                    <a:pt x="3656" y="2120"/>
                  </a:lnTo>
                  <a:lnTo>
                    <a:pt x="3251" y="2132"/>
                  </a:lnTo>
                  <a:cubicBezTo>
                    <a:pt x="3073" y="2144"/>
                    <a:pt x="2942" y="2275"/>
                    <a:pt x="2930" y="2453"/>
                  </a:cubicBezTo>
                  <a:lnTo>
                    <a:pt x="2918" y="2918"/>
                  </a:lnTo>
                  <a:cubicBezTo>
                    <a:pt x="2918" y="3025"/>
                    <a:pt x="2942" y="3108"/>
                    <a:pt x="3013" y="3168"/>
                  </a:cubicBezTo>
                  <a:cubicBezTo>
                    <a:pt x="3083" y="3238"/>
                    <a:pt x="3154" y="3266"/>
                    <a:pt x="3238" y="3266"/>
                  </a:cubicBezTo>
                  <a:cubicBezTo>
                    <a:pt x="3254" y="3266"/>
                    <a:pt x="3270" y="3265"/>
                    <a:pt x="3287" y="3263"/>
                  </a:cubicBezTo>
                  <a:lnTo>
                    <a:pt x="3311" y="3263"/>
                  </a:lnTo>
                  <a:lnTo>
                    <a:pt x="2989" y="3572"/>
                  </a:lnTo>
                  <a:cubicBezTo>
                    <a:pt x="2930" y="3632"/>
                    <a:pt x="2918" y="3739"/>
                    <a:pt x="2978" y="3810"/>
                  </a:cubicBezTo>
                  <a:cubicBezTo>
                    <a:pt x="3001" y="3846"/>
                    <a:pt x="3049" y="3870"/>
                    <a:pt x="3097" y="3870"/>
                  </a:cubicBezTo>
                  <a:cubicBezTo>
                    <a:pt x="3132" y="3870"/>
                    <a:pt x="3168" y="3858"/>
                    <a:pt x="3204" y="3822"/>
                  </a:cubicBezTo>
                  <a:lnTo>
                    <a:pt x="3811" y="3263"/>
                  </a:lnTo>
                  <a:lnTo>
                    <a:pt x="5144" y="3799"/>
                  </a:lnTo>
                  <a:cubicBezTo>
                    <a:pt x="5156" y="3810"/>
                    <a:pt x="5192" y="3810"/>
                    <a:pt x="5204" y="3810"/>
                  </a:cubicBezTo>
                  <a:lnTo>
                    <a:pt x="6847" y="3810"/>
                  </a:lnTo>
                  <a:cubicBezTo>
                    <a:pt x="6907" y="3810"/>
                    <a:pt x="6954" y="3787"/>
                    <a:pt x="6978" y="3739"/>
                  </a:cubicBezTo>
                  <a:lnTo>
                    <a:pt x="7157" y="3465"/>
                  </a:lnTo>
                  <a:cubicBezTo>
                    <a:pt x="7192" y="3429"/>
                    <a:pt x="7192" y="3382"/>
                    <a:pt x="7192" y="3334"/>
                  </a:cubicBezTo>
                  <a:cubicBezTo>
                    <a:pt x="7169" y="3287"/>
                    <a:pt x="7145" y="3251"/>
                    <a:pt x="7097" y="3227"/>
                  </a:cubicBezTo>
                  <a:lnTo>
                    <a:pt x="6680" y="3025"/>
                  </a:lnTo>
                  <a:lnTo>
                    <a:pt x="7169" y="2965"/>
                  </a:lnTo>
                  <a:cubicBezTo>
                    <a:pt x="7383" y="2929"/>
                    <a:pt x="7550" y="2751"/>
                    <a:pt x="7526" y="2548"/>
                  </a:cubicBezTo>
                  <a:cubicBezTo>
                    <a:pt x="7526" y="2429"/>
                    <a:pt x="7466" y="2322"/>
                    <a:pt x="7371" y="2251"/>
                  </a:cubicBezTo>
                  <a:cubicBezTo>
                    <a:pt x="7301" y="2198"/>
                    <a:pt x="7219" y="2165"/>
                    <a:pt x="7133" y="2165"/>
                  </a:cubicBezTo>
                  <a:cubicBezTo>
                    <a:pt x="7101" y="2165"/>
                    <a:pt x="7069" y="2170"/>
                    <a:pt x="7038" y="2179"/>
                  </a:cubicBezTo>
                  <a:lnTo>
                    <a:pt x="6811" y="2215"/>
                  </a:lnTo>
                  <a:cubicBezTo>
                    <a:pt x="6633" y="2251"/>
                    <a:pt x="6502" y="2370"/>
                    <a:pt x="6442" y="2548"/>
                  </a:cubicBezTo>
                  <a:lnTo>
                    <a:pt x="6371" y="2751"/>
                  </a:lnTo>
                  <a:lnTo>
                    <a:pt x="6002" y="2858"/>
                  </a:lnTo>
                  <a:cubicBezTo>
                    <a:pt x="5988" y="2860"/>
                    <a:pt x="5974" y="2861"/>
                    <a:pt x="5960" y="2861"/>
                  </a:cubicBezTo>
                  <a:cubicBezTo>
                    <a:pt x="5892" y="2861"/>
                    <a:pt x="5827" y="2836"/>
                    <a:pt x="5787" y="2787"/>
                  </a:cubicBezTo>
                  <a:lnTo>
                    <a:pt x="5525" y="2382"/>
                  </a:lnTo>
                  <a:cubicBezTo>
                    <a:pt x="5490" y="2334"/>
                    <a:pt x="5430" y="2310"/>
                    <a:pt x="5371" y="2310"/>
                  </a:cubicBezTo>
                  <a:lnTo>
                    <a:pt x="4156" y="2358"/>
                  </a:lnTo>
                  <a:cubicBezTo>
                    <a:pt x="4109" y="2358"/>
                    <a:pt x="4049" y="2382"/>
                    <a:pt x="4013" y="2429"/>
                  </a:cubicBezTo>
                  <a:lnTo>
                    <a:pt x="3644" y="2953"/>
                  </a:lnTo>
                  <a:lnTo>
                    <a:pt x="3216" y="2977"/>
                  </a:lnTo>
                  <a:lnTo>
                    <a:pt x="3204" y="2977"/>
                  </a:lnTo>
                  <a:lnTo>
                    <a:pt x="3204" y="2965"/>
                  </a:lnTo>
                  <a:lnTo>
                    <a:pt x="3216" y="2501"/>
                  </a:lnTo>
                  <a:cubicBezTo>
                    <a:pt x="3216" y="2501"/>
                    <a:pt x="3216" y="2489"/>
                    <a:pt x="3228" y="2489"/>
                  </a:cubicBezTo>
                  <a:lnTo>
                    <a:pt x="3763" y="2453"/>
                  </a:lnTo>
                  <a:cubicBezTo>
                    <a:pt x="3835" y="2453"/>
                    <a:pt x="3906" y="2394"/>
                    <a:pt x="3906" y="2310"/>
                  </a:cubicBezTo>
                  <a:lnTo>
                    <a:pt x="4001" y="1584"/>
                  </a:lnTo>
                  <a:cubicBezTo>
                    <a:pt x="4001" y="1584"/>
                    <a:pt x="4001" y="1560"/>
                    <a:pt x="4013" y="1560"/>
                  </a:cubicBezTo>
                  <a:lnTo>
                    <a:pt x="4966" y="1560"/>
                  </a:lnTo>
                  <a:lnTo>
                    <a:pt x="5871" y="1310"/>
                  </a:lnTo>
                  <a:cubicBezTo>
                    <a:pt x="5918" y="1298"/>
                    <a:pt x="5966" y="1263"/>
                    <a:pt x="5978" y="1203"/>
                  </a:cubicBezTo>
                  <a:lnTo>
                    <a:pt x="6097" y="882"/>
                  </a:lnTo>
                  <a:cubicBezTo>
                    <a:pt x="6133" y="786"/>
                    <a:pt x="6085" y="703"/>
                    <a:pt x="5990" y="667"/>
                  </a:cubicBezTo>
                  <a:cubicBezTo>
                    <a:pt x="5975" y="663"/>
                    <a:pt x="5960" y="661"/>
                    <a:pt x="5946" y="661"/>
                  </a:cubicBezTo>
                  <a:cubicBezTo>
                    <a:pt x="5875" y="661"/>
                    <a:pt x="5807" y="706"/>
                    <a:pt x="5787" y="774"/>
                  </a:cubicBezTo>
                  <a:lnTo>
                    <a:pt x="5692" y="1013"/>
                  </a:lnTo>
                  <a:lnTo>
                    <a:pt x="5323" y="1120"/>
                  </a:lnTo>
                  <a:lnTo>
                    <a:pt x="5537" y="310"/>
                  </a:lnTo>
                  <a:close/>
                  <a:moveTo>
                    <a:pt x="5585" y="0"/>
                  </a:moveTo>
                  <a:cubicBezTo>
                    <a:pt x="4097" y="0"/>
                    <a:pt x="2692" y="584"/>
                    <a:pt x="1632" y="1644"/>
                  </a:cubicBezTo>
                  <a:cubicBezTo>
                    <a:pt x="584" y="2691"/>
                    <a:pt x="1" y="4096"/>
                    <a:pt x="1" y="5585"/>
                  </a:cubicBezTo>
                  <a:cubicBezTo>
                    <a:pt x="1" y="7073"/>
                    <a:pt x="584" y="8466"/>
                    <a:pt x="1632" y="9525"/>
                  </a:cubicBezTo>
                  <a:cubicBezTo>
                    <a:pt x="2692" y="10585"/>
                    <a:pt x="4097" y="11169"/>
                    <a:pt x="5585" y="11169"/>
                  </a:cubicBezTo>
                  <a:cubicBezTo>
                    <a:pt x="7073" y="11169"/>
                    <a:pt x="8466" y="10585"/>
                    <a:pt x="9526" y="9525"/>
                  </a:cubicBezTo>
                  <a:cubicBezTo>
                    <a:pt x="10586" y="8466"/>
                    <a:pt x="11157" y="7073"/>
                    <a:pt x="11157" y="5585"/>
                  </a:cubicBezTo>
                  <a:cubicBezTo>
                    <a:pt x="11157" y="4096"/>
                    <a:pt x="10586" y="2691"/>
                    <a:pt x="9526" y="1644"/>
                  </a:cubicBezTo>
                  <a:cubicBezTo>
                    <a:pt x="8466" y="584"/>
                    <a:pt x="7073" y="0"/>
                    <a:pt x="5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272;p76">
              <a:extLst>
                <a:ext uri="{FF2B5EF4-FFF2-40B4-BE49-F238E27FC236}">
                  <a16:creationId xmlns:a16="http://schemas.microsoft.com/office/drawing/2014/main" id="{78337632-ED3D-E4D7-441D-A2BA46A3696E}"/>
                </a:ext>
              </a:extLst>
            </p:cNvPr>
            <p:cNvSpPr/>
            <p:nvPr/>
          </p:nvSpPr>
          <p:spPr>
            <a:xfrm>
              <a:off x="7406669" y="3594898"/>
              <a:ext cx="26336" cy="27968"/>
            </a:xfrm>
            <a:custGeom>
              <a:avLst/>
              <a:gdLst/>
              <a:ahLst/>
              <a:cxnLst/>
              <a:rect l="l" t="t" r="r" b="b"/>
              <a:pathLst>
                <a:path w="823" h="874" extrusionOk="0">
                  <a:moveTo>
                    <a:pt x="637" y="1"/>
                  </a:moveTo>
                  <a:cubicBezTo>
                    <a:pt x="592" y="1"/>
                    <a:pt x="551" y="19"/>
                    <a:pt x="525" y="52"/>
                  </a:cubicBezTo>
                  <a:lnTo>
                    <a:pt x="60" y="599"/>
                  </a:lnTo>
                  <a:cubicBezTo>
                    <a:pt x="1" y="671"/>
                    <a:pt x="13" y="778"/>
                    <a:pt x="72" y="825"/>
                  </a:cubicBezTo>
                  <a:cubicBezTo>
                    <a:pt x="108" y="849"/>
                    <a:pt x="156" y="873"/>
                    <a:pt x="180" y="873"/>
                  </a:cubicBezTo>
                  <a:cubicBezTo>
                    <a:pt x="227" y="873"/>
                    <a:pt x="275" y="849"/>
                    <a:pt x="299" y="814"/>
                  </a:cubicBezTo>
                  <a:lnTo>
                    <a:pt x="763" y="254"/>
                  </a:lnTo>
                  <a:cubicBezTo>
                    <a:pt x="822" y="194"/>
                    <a:pt x="822" y="99"/>
                    <a:pt x="751" y="40"/>
                  </a:cubicBezTo>
                  <a:cubicBezTo>
                    <a:pt x="713" y="13"/>
                    <a:pt x="674" y="1"/>
                    <a:pt x="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273;p76">
              <a:extLst>
                <a:ext uri="{FF2B5EF4-FFF2-40B4-BE49-F238E27FC236}">
                  <a16:creationId xmlns:a16="http://schemas.microsoft.com/office/drawing/2014/main" id="{B94CF9F2-9D92-2D91-D265-0D1DE1A50B86}"/>
                </a:ext>
              </a:extLst>
            </p:cNvPr>
            <p:cNvSpPr/>
            <p:nvPr/>
          </p:nvSpPr>
          <p:spPr>
            <a:xfrm>
              <a:off x="7229133" y="3469074"/>
              <a:ext cx="254912" cy="180832"/>
            </a:xfrm>
            <a:custGeom>
              <a:avLst/>
              <a:gdLst/>
              <a:ahLst/>
              <a:cxnLst/>
              <a:rect l="l" t="t" r="r" b="b"/>
              <a:pathLst>
                <a:path w="7966" h="5651" extrusionOk="0">
                  <a:moveTo>
                    <a:pt x="5980" y="1"/>
                  </a:moveTo>
                  <a:cubicBezTo>
                    <a:pt x="5931" y="1"/>
                    <a:pt x="5884" y="21"/>
                    <a:pt x="5859" y="66"/>
                  </a:cubicBezTo>
                  <a:cubicBezTo>
                    <a:pt x="5823" y="138"/>
                    <a:pt x="5835" y="233"/>
                    <a:pt x="5894" y="293"/>
                  </a:cubicBezTo>
                  <a:lnTo>
                    <a:pt x="6442" y="781"/>
                  </a:lnTo>
                  <a:cubicBezTo>
                    <a:pt x="6478" y="817"/>
                    <a:pt x="6513" y="828"/>
                    <a:pt x="6573" y="828"/>
                  </a:cubicBezTo>
                  <a:lnTo>
                    <a:pt x="6859" y="793"/>
                  </a:lnTo>
                  <a:lnTo>
                    <a:pt x="6978" y="959"/>
                  </a:lnTo>
                  <a:lnTo>
                    <a:pt x="5942" y="1662"/>
                  </a:lnTo>
                  <a:cubicBezTo>
                    <a:pt x="5927" y="1667"/>
                    <a:pt x="5910" y="1670"/>
                    <a:pt x="5895" y="1670"/>
                  </a:cubicBezTo>
                  <a:cubicBezTo>
                    <a:pt x="5873" y="1670"/>
                    <a:pt x="5854" y="1664"/>
                    <a:pt x="5847" y="1650"/>
                  </a:cubicBezTo>
                  <a:lnTo>
                    <a:pt x="5168" y="555"/>
                  </a:lnTo>
                  <a:cubicBezTo>
                    <a:pt x="5139" y="511"/>
                    <a:pt x="5088" y="485"/>
                    <a:pt x="5036" y="485"/>
                  </a:cubicBezTo>
                  <a:cubicBezTo>
                    <a:pt x="5003" y="485"/>
                    <a:pt x="4970" y="496"/>
                    <a:pt x="4942" y="519"/>
                  </a:cubicBezTo>
                  <a:cubicBezTo>
                    <a:pt x="4870" y="555"/>
                    <a:pt x="4846" y="662"/>
                    <a:pt x="4894" y="733"/>
                  </a:cubicBezTo>
                  <a:lnTo>
                    <a:pt x="5644" y="1912"/>
                  </a:lnTo>
                  <a:cubicBezTo>
                    <a:pt x="5668" y="1960"/>
                    <a:pt x="5704" y="1983"/>
                    <a:pt x="5763" y="1983"/>
                  </a:cubicBezTo>
                  <a:lnTo>
                    <a:pt x="6132" y="2043"/>
                  </a:lnTo>
                  <a:lnTo>
                    <a:pt x="6144" y="2043"/>
                  </a:lnTo>
                  <a:lnTo>
                    <a:pt x="6144" y="2067"/>
                  </a:lnTo>
                  <a:lnTo>
                    <a:pt x="5299" y="2995"/>
                  </a:lnTo>
                  <a:lnTo>
                    <a:pt x="5251" y="3091"/>
                  </a:lnTo>
                  <a:lnTo>
                    <a:pt x="5132" y="3948"/>
                  </a:lnTo>
                  <a:cubicBezTo>
                    <a:pt x="5120" y="4043"/>
                    <a:pt x="5073" y="4115"/>
                    <a:pt x="5013" y="4162"/>
                  </a:cubicBezTo>
                  <a:lnTo>
                    <a:pt x="3834" y="5234"/>
                  </a:lnTo>
                  <a:cubicBezTo>
                    <a:pt x="3775" y="5293"/>
                    <a:pt x="3692" y="5317"/>
                    <a:pt x="3596" y="5317"/>
                  </a:cubicBezTo>
                  <a:cubicBezTo>
                    <a:pt x="3453" y="5317"/>
                    <a:pt x="3334" y="5234"/>
                    <a:pt x="3275" y="5103"/>
                  </a:cubicBezTo>
                  <a:lnTo>
                    <a:pt x="2846" y="3972"/>
                  </a:lnTo>
                  <a:lnTo>
                    <a:pt x="2739" y="2781"/>
                  </a:lnTo>
                  <a:cubicBezTo>
                    <a:pt x="2703" y="2436"/>
                    <a:pt x="2430" y="2162"/>
                    <a:pt x="2084" y="2150"/>
                  </a:cubicBezTo>
                  <a:lnTo>
                    <a:pt x="763" y="2079"/>
                  </a:lnTo>
                  <a:cubicBezTo>
                    <a:pt x="667" y="2079"/>
                    <a:pt x="608" y="2019"/>
                    <a:pt x="596" y="1948"/>
                  </a:cubicBezTo>
                  <a:lnTo>
                    <a:pt x="358" y="971"/>
                  </a:lnTo>
                  <a:cubicBezTo>
                    <a:pt x="346" y="912"/>
                    <a:pt x="358" y="840"/>
                    <a:pt x="417" y="793"/>
                  </a:cubicBezTo>
                  <a:lnTo>
                    <a:pt x="548" y="674"/>
                  </a:lnTo>
                  <a:cubicBezTo>
                    <a:pt x="608" y="614"/>
                    <a:pt x="620" y="519"/>
                    <a:pt x="560" y="436"/>
                  </a:cubicBezTo>
                  <a:cubicBezTo>
                    <a:pt x="529" y="398"/>
                    <a:pt x="488" y="380"/>
                    <a:pt x="444" y="380"/>
                  </a:cubicBezTo>
                  <a:cubicBezTo>
                    <a:pt x="404" y="380"/>
                    <a:pt x="362" y="395"/>
                    <a:pt x="322" y="424"/>
                  </a:cubicBezTo>
                  <a:lnTo>
                    <a:pt x="191" y="543"/>
                  </a:lnTo>
                  <a:cubicBezTo>
                    <a:pt x="60" y="674"/>
                    <a:pt x="1" y="852"/>
                    <a:pt x="48" y="1043"/>
                  </a:cubicBezTo>
                  <a:lnTo>
                    <a:pt x="286" y="2019"/>
                  </a:lnTo>
                  <a:cubicBezTo>
                    <a:pt x="346" y="2233"/>
                    <a:pt x="525" y="2388"/>
                    <a:pt x="763" y="2400"/>
                  </a:cubicBezTo>
                  <a:lnTo>
                    <a:pt x="2084" y="2471"/>
                  </a:lnTo>
                  <a:cubicBezTo>
                    <a:pt x="2263" y="2495"/>
                    <a:pt x="2406" y="2626"/>
                    <a:pt x="2430" y="2805"/>
                  </a:cubicBezTo>
                  <a:lnTo>
                    <a:pt x="2525" y="4007"/>
                  </a:lnTo>
                  <a:cubicBezTo>
                    <a:pt x="2525" y="4031"/>
                    <a:pt x="2525" y="4043"/>
                    <a:pt x="2549" y="4055"/>
                  </a:cubicBezTo>
                  <a:lnTo>
                    <a:pt x="2989" y="5210"/>
                  </a:lnTo>
                  <a:cubicBezTo>
                    <a:pt x="3096" y="5472"/>
                    <a:pt x="3346" y="5650"/>
                    <a:pt x="3620" y="5650"/>
                  </a:cubicBezTo>
                  <a:cubicBezTo>
                    <a:pt x="3775" y="5650"/>
                    <a:pt x="3942" y="5591"/>
                    <a:pt x="4061" y="5472"/>
                  </a:cubicBezTo>
                  <a:lnTo>
                    <a:pt x="5239" y="4400"/>
                  </a:lnTo>
                  <a:cubicBezTo>
                    <a:pt x="5358" y="4293"/>
                    <a:pt x="5430" y="4138"/>
                    <a:pt x="5466" y="3984"/>
                  </a:cubicBezTo>
                  <a:lnTo>
                    <a:pt x="5585" y="3162"/>
                  </a:lnTo>
                  <a:lnTo>
                    <a:pt x="6394" y="2257"/>
                  </a:lnTo>
                  <a:cubicBezTo>
                    <a:pt x="6490" y="2162"/>
                    <a:pt x="6501" y="2031"/>
                    <a:pt x="6478" y="1912"/>
                  </a:cubicBezTo>
                  <a:cubicBezTo>
                    <a:pt x="6454" y="1852"/>
                    <a:pt x="6418" y="1793"/>
                    <a:pt x="6370" y="1757"/>
                  </a:cubicBezTo>
                  <a:lnTo>
                    <a:pt x="7335" y="1102"/>
                  </a:lnTo>
                  <a:lnTo>
                    <a:pt x="7383" y="1067"/>
                  </a:lnTo>
                  <a:cubicBezTo>
                    <a:pt x="7430" y="1007"/>
                    <a:pt x="7406" y="924"/>
                    <a:pt x="7383" y="888"/>
                  </a:cubicBezTo>
                  <a:lnTo>
                    <a:pt x="7263" y="733"/>
                  </a:lnTo>
                  <a:lnTo>
                    <a:pt x="7466" y="709"/>
                  </a:lnTo>
                  <a:cubicBezTo>
                    <a:pt x="7481" y="705"/>
                    <a:pt x="7496" y="703"/>
                    <a:pt x="7510" y="703"/>
                  </a:cubicBezTo>
                  <a:cubicBezTo>
                    <a:pt x="7573" y="703"/>
                    <a:pt x="7625" y="744"/>
                    <a:pt x="7644" y="793"/>
                  </a:cubicBezTo>
                  <a:cubicBezTo>
                    <a:pt x="7680" y="852"/>
                    <a:pt x="7740" y="888"/>
                    <a:pt x="7799" y="888"/>
                  </a:cubicBezTo>
                  <a:cubicBezTo>
                    <a:pt x="7823" y="888"/>
                    <a:pt x="7859" y="864"/>
                    <a:pt x="7883" y="852"/>
                  </a:cubicBezTo>
                  <a:cubicBezTo>
                    <a:pt x="7942" y="817"/>
                    <a:pt x="7966" y="709"/>
                    <a:pt x="7918" y="650"/>
                  </a:cubicBezTo>
                  <a:cubicBezTo>
                    <a:pt x="7825" y="494"/>
                    <a:pt x="7668" y="393"/>
                    <a:pt x="7488" y="393"/>
                  </a:cubicBezTo>
                  <a:cubicBezTo>
                    <a:pt x="7461" y="393"/>
                    <a:pt x="7434" y="395"/>
                    <a:pt x="7406" y="400"/>
                  </a:cubicBezTo>
                  <a:lnTo>
                    <a:pt x="6609" y="483"/>
                  </a:lnTo>
                  <a:lnTo>
                    <a:pt x="6097" y="43"/>
                  </a:lnTo>
                  <a:cubicBezTo>
                    <a:pt x="6064" y="15"/>
                    <a:pt x="6021" y="1"/>
                    <a:pt x="59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274;p76">
              <a:extLst>
                <a:ext uri="{FF2B5EF4-FFF2-40B4-BE49-F238E27FC236}">
                  <a16:creationId xmlns:a16="http://schemas.microsoft.com/office/drawing/2014/main" id="{31CFC26B-05CE-1B13-D9D9-6C95DD58E69C}"/>
                </a:ext>
              </a:extLst>
            </p:cNvPr>
            <p:cNvSpPr/>
            <p:nvPr/>
          </p:nvSpPr>
          <p:spPr>
            <a:xfrm>
              <a:off x="7409741" y="3428370"/>
              <a:ext cx="22880" cy="27616"/>
            </a:xfrm>
            <a:custGeom>
              <a:avLst/>
              <a:gdLst/>
              <a:ahLst/>
              <a:cxnLst/>
              <a:rect l="l" t="t" r="r" b="b"/>
              <a:pathLst>
                <a:path w="715" h="863" extrusionOk="0">
                  <a:moveTo>
                    <a:pt x="177" y="1"/>
                  </a:moveTo>
                  <a:cubicBezTo>
                    <a:pt x="144" y="1"/>
                    <a:pt x="111" y="10"/>
                    <a:pt x="84" y="29"/>
                  </a:cubicBezTo>
                  <a:cubicBezTo>
                    <a:pt x="12" y="76"/>
                    <a:pt x="0" y="184"/>
                    <a:pt x="36" y="255"/>
                  </a:cubicBezTo>
                  <a:lnTo>
                    <a:pt x="393" y="791"/>
                  </a:lnTo>
                  <a:cubicBezTo>
                    <a:pt x="429" y="838"/>
                    <a:pt x="488" y="862"/>
                    <a:pt x="536" y="862"/>
                  </a:cubicBezTo>
                  <a:cubicBezTo>
                    <a:pt x="560" y="862"/>
                    <a:pt x="596" y="850"/>
                    <a:pt x="619" y="838"/>
                  </a:cubicBezTo>
                  <a:cubicBezTo>
                    <a:pt x="691" y="779"/>
                    <a:pt x="715" y="684"/>
                    <a:pt x="667" y="612"/>
                  </a:cubicBezTo>
                  <a:lnTo>
                    <a:pt x="310" y="76"/>
                  </a:lnTo>
                  <a:cubicBezTo>
                    <a:pt x="280" y="25"/>
                    <a:pt x="229" y="1"/>
                    <a:pt x="1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378;p41">
            <a:extLst>
              <a:ext uri="{FF2B5EF4-FFF2-40B4-BE49-F238E27FC236}">
                <a16:creationId xmlns:a16="http://schemas.microsoft.com/office/drawing/2014/main" id="{4E2E2650-09DB-EBDD-BF24-A06CD40FECE8}"/>
              </a:ext>
            </a:extLst>
          </p:cNvPr>
          <p:cNvSpPr txBox="1">
            <a:spLocks/>
          </p:cNvSpPr>
          <p:nvPr/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900" smtClean="0">
                <a:solidFill>
                  <a:srgbClr val="D5B961"/>
                </a:solidFill>
              </a:rPr>
              <a:pPr/>
              <a:t>11</a:t>
            </a:fld>
            <a:endParaRPr lang="en" sz="900" dirty="0">
              <a:solidFill>
                <a:srgbClr val="D5B961"/>
              </a:solidFill>
            </a:endParaRPr>
          </a:p>
        </p:txBody>
      </p:sp>
      <p:sp>
        <p:nvSpPr>
          <p:cNvPr id="26" name="Google Shape;379;p41">
            <a:extLst>
              <a:ext uri="{FF2B5EF4-FFF2-40B4-BE49-F238E27FC236}">
                <a16:creationId xmlns:a16="http://schemas.microsoft.com/office/drawing/2014/main" id="{C4ABEDE1-BEF4-A118-17EC-C5A4A13A4066}"/>
              </a:ext>
            </a:extLst>
          </p:cNvPr>
          <p:cNvSpPr txBox="1">
            <a:spLocks/>
          </p:cNvSpPr>
          <p:nvPr/>
        </p:nvSpPr>
        <p:spPr>
          <a:xfrm>
            <a:off x="3168001" y="4623854"/>
            <a:ext cx="2807999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de-DE" sz="900" dirty="0" err="1">
                <a:solidFill>
                  <a:srgbClr val="D5B961"/>
                </a:solidFill>
              </a:rPr>
              <a:t>Commeatus</a:t>
            </a:r>
            <a:r>
              <a:rPr lang="de-DE" sz="900" dirty="0">
                <a:solidFill>
                  <a:srgbClr val="D5B961"/>
                </a:solidFill>
              </a:rPr>
              <a:t> AG| Pitch Präsentation</a:t>
            </a:r>
          </a:p>
        </p:txBody>
      </p:sp>
      <p:sp>
        <p:nvSpPr>
          <p:cNvPr id="40" name="Google Shape;381;p41">
            <a:extLst>
              <a:ext uri="{FF2B5EF4-FFF2-40B4-BE49-F238E27FC236}">
                <a16:creationId xmlns:a16="http://schemas.microsoft.com/office/drawing/2014/main" id="{26F8016B-C7B4-3302-3ABB-635FBD68180D}"/>
              </a:ext>
            </a:extLst>
          </p:cNvPr>
          <p:cNvSpPr txBox="1">
            <a:spLocks/>
          </p:cNvSpPr>
          <p:nvPr/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900" dirty="0">
                <a:solidFill>
                  <a:srgbClr val="D5B961"/>
                </a:solidFill>
              </a:rPr>
              <a:t>2022</a:t>
            </a: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0C5D9359-647C-28BB-48C4-BCC3E78EC8D1}"/>
              </a:ext>
            </a:extLst>
          </p:cNvPr>
          <p:cNvCxnSpPr>
            <a:cxnSpLocks/>
          </p:cNvCxnSpPr>
          <p:nvPr/>
        </p:nvCxnSpPr>
        <p:spPr>
          <a:xfrm>
            <a:off x="796738" y="4592179"/>
            <a:ext cx="75505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317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title"/>
          </p:nvPr>
        </p:nvSpPr>
        <p:spPr>
          <a:xfrm>
            <a:off x="4931325" y="2270488"/>
            <a:ext cx="4109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Vorgehensweise</a:t>
            </a:r>
            <a:endParaRPr dirty="0"/>
          </a:p>
        </p:txBody>
      </p:sp>
      <p:sp>
        <p:nvSpPr>
          <p:cNvPr id="206" name="Google Shape;206;p35"/>
          <p:cNvSpPr txBox="1">
            <a:spLocks noGrp="1"/>
          </p:cNvSpPr>
          <p:nvPr>
            <p:ph type="title" idx="2"/>
          </p:nvPr>
        </p:nvSpPr>
        <p:spPr>
          <a:xfrm>
            <a:off x="4931325" y="1075113"/>
            <a:ext cx="3343200" cy="9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7" name="Google Shape;207;p35"/>
          <p:cNvSpPr txBox="1">
            <a:spLocks noGrp="1"/>
          </p:cNvSpPr>
          <p:nvPr>
            <p:ph type="subTitle" idx="1"/>
          </p:nvPr>
        </p:nvSpPr>
        <p:spPr>
          <a:xfrm>
            <a:off x="4931325" y="3275788"/>
            <a:ext cx="310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 dirty="0"/>
              <a:t>Methodik und Vorgehen zur Problemlösung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713;p60">
            <a:extLst>
              <a:ext uri="{FF2B5EF4-FFF2-40B4-BE49-F238E27FC236}">
                <a16:creationId xmlns:a16="http://schemas.microsoft.com/office/drawing/2014/main" id="{C964259C-0F62-8F20-460D-78A2F9AD8118}"/>
              </a:ext>
            </a:extLst>
          </p:cNvPr>
          <p:cNvSpPr/>
          <p:nvPr/>
        </p:nvSpPr>
        <p:spPr>
          <a:xfrm>
            <a:off x="0" y="1811125"/>
            <a:ext cx="4117200" cy="265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" name="Google Shape;304;p42">
            <a:extLst>
              <a:ext uri="{FF2B5EF4-FFF2-40B4-BE49-F238E27FC236}">
                <a16:creationId xmlns:a16="http://schemas.microsoft.com/office/drawing/2014/main" id="{7BE44E78-D828-E87E-E753-6B1BF2F399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222" r="6204"/>
          <a:stretch/>
        </p:blipFill>
        <p:spPr>
          <a:xfrm>
            <a:off x="412720" y="1375437"/>
            <a:ext cx="4258080" cy="352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05;p42">
            <a:extLst>
              <a:ext uri="{FF2B5EF4-FFF2-40B4-BE49-F238E27FC236}">
                <a16:creationId xmlns:a16="http://schemas.microsoft.com/office/drawing/2014/main" id="{7E352340-2215-DF2B-B0B0-DCB5942D9E60}"/>
              </a:ext>
            </a:extLst>
          </p:cNvPr>
          <p:cNvSpPr/>
          <p:nvPr/>
        </p:nvSpPr>
        <p:spPr>
          <a:xfrm>
            <a:off x="412600" y="1375312"/>
            <a:ext cx="4258200" cy="35280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395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2122500" y="367600"/>
            <a:ext cx="4899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Methodik</a:t>
            </a:r>
            <a:endParaRPr dirty="0"/>
          </a:p>
        </p:txBody>
      </p:sp>
      <p:sp>
        <p:nvSpPr>
          <p:cNvPr id="311" name="Google Shape;311;p43"/>
          <p:cNvSpPr/>
          <p:nvPr/>
        </p:nvSpPr>
        <p:spPr>
          <a:xfrm>
            <a:off x="1033050" y="2442950"/>
            <a:ext cx="1725000" cy="193026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3"/>
          <p:cNvSpPr/>
          <p:nvPr/>
        </p:nvSpPr>
        <p:spPr>
          <a:xfrm>
            <a:off x="1567800" y="1373675"/>
            <a:ext cx="655500" cy="65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4" name="Google Shape;314;p43"/>
          <p:cNvCxnSpPr>
            <a:cxnSpLocks/>
            <a:stCxn id="312" idx="4"/>
            <a:endCxn id="311" idx="0"/>
          </p:cNvCxnSpPr>
          <p:nvPr/>
        </p:nvCxnSpPr>
        <p:spPr>
          <a:xfrm>
            <a:off x="1895550" y="2029175"/>
            <a:ext cx="0" cy="41377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43"/>
          <p:cNvCxnSpPr>
            <a:cxnSpLocks/>
            <a:stCxn id="311" idx="2"/>
          </p:cNvCxnSpPr>
          <p:nvPr/>
        </p:nvCxnSpPr>
        <p:spPr>
          <a:xfrm flipV="1">
            <a:off x="1895550" y="4253750"/>
            <a:ext cx="0" cy="11946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" name="Google Shape;316;p43"/>
          <p:cNvSpPr txBox="1">
            <a:spLocks noGrp="1"/>
          </p:cNvSpPr>
          <p:nvPr>
            <p:ph type="title"/>
          </p:nvPr>
        </p:nvSpPr>
        <p:spPr>
          <a:xfrm>
            <a:off x="1211984" y="2668638"/>
            <a:ext cx="1354670" cy="3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Datenerfassung</a:t>
            </a:r>
            <a:endParaRPr sz="1400" dirty="0"/>
          </a:p>
        </p:txBody>
      </p:sp>
      <p:sp>
        <p:nvSpPr>
          <p:cNvPr id="317" name="Google Shape;317;p43"/>
          <p:cNvSpPr txBox="1">
            <a:spLocks noGrp="1"/>
          </p:cNvSpPr>
          <p:nvPr>
            <p:ph type="subTitle" idx="4294967295"/>
          </p:nvPr>
        </p:nvSpPr>
        <p:spPr>
          <a:xfrm>
            <a:off x="1074300" y="3005538"/>
            <a:ext cx="1642500" cy="10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Sensoren, Computer Vision, bestehende Verkehrsdaten</a:t>
            </a:r>
            <a:br>
              <a:rPr lang="en" sz="1400" dirty="0"/>
            </a:br>
            <a:endParaRPr sz="1400" dirty="0"/>
          </a:p>
        </p:txBody>
      </p:sp>
      <p:sp>
        <p:nvSpPr>
          <p:cNvPr id="318" name="Google Shape;318;p43"/>
          <p:cNvSpPr/>
          <p:nvPr/>
        </p:nvSpPr>
        <p:spPr>
          <a:xfrm>
            <a:off x="3709500" y="2442950"/>
            <a:ext cx="1725000" cy="193026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3"/>
          <p:cNvSpPr/>
          <p:nvPr/>
        </p:nvSpPr>
        <p:spPr>
          <a:xfrm>
            <a:off x="4244250" y="1373675"/>
            <a:ext cx="655500" cy="65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1" name="Google Shape;321;p43"/>
          <p:cNvCxnSpPr>
            <a:cxnSpLocks/>
            <a:stCxn id="319" idx="4"/>
            <a:endCxn id="318" idx="0"/>
          </p:cNvCxnSpPr>
          <p:nvPr/>
        </p:nvCxnSpPr>
        <p:spPr>
          <a:xfrm>
            <a:off x="4572000" y="2029175"/>
            <a:ext cx="0" cy="41377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43"/>
          <p:cNvCxnSpPr>
            <a:cxnSpLocks/>
            <a:stCxn id="318" idx="2"/>
          </p:cNvCxnSpPr>
          <p:nvPr/>
        </p:nvCxnSpPr>
        <p:spPr>
          <a:xfrm flipV="1">
            <a:off x="4572000" y="4253750"/>
            <a:ext cx="0" cy="11946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43"/>
          <p:cNvSpPr txBox="1">
            <a:spLocks noGrp="1"/>
          </p:cNvSpPr>
          <p:nvPr>
            <p:ph type="title"/>
          </p:nvPr>
        </p:nvSpPr>
        <p:spPr>
          <a:xfrm>
            <a:off x="3935025" y="2668638"/>
            <a:ext cx="1232700" cy="3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Berechnung</a:t>
            </a:r>
            <a:endParaRPr sz="1400" dirty="0"/>
          </a:p>
        </p:txBody>
      </p:sp>
      <p:sp>
        <p:nvSpPr>
          <p:cNvPr id="324" name="Google Shape;324;p43"/>
          <p:cNvSpPr txBox="1">
            <a:spLocks noGrp="1"/>
          </p:cNvSpPr>
          <p:nvPr>
            <p:ph type="subTitle" idx="4294967295"/>
          </p:nvPr>
        </p:nvSpPr>
        <p:spPr>
          <a:xfrm>
            <a:off x="3750750" y="3005538"/>
            <a:ext cx="1642500" cy="8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Zeitgenaues Verkehrs-aufkommen</a:t>
            </a:r>
            <a:endParaRPr sz="1400" dirty="0"/>
          </a:p>
        </p:txBody>
      </p:sp>
      <p:sp>
        <p:nvSpPr>
          <p:cNvPr id="325" name="Google Shape;325;p43"/>
          <p:cNvSpPr/>
          <p:nvPr/>
        </p:nvSpPr>
        <p:spPr>
          <a:xfrm>
            <a:off x="6385950" y="2442949"/>
            <a:ext cx="1725000" cy="193026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3"/>
          <p:cNvSpPr/>
          <p:nvPr/>
        </p:nvSpPr>
        <p:spPr>
          <a:xfrm>
            <a:off x="6920700" y="1373675"/>
            <a:ext cx="655500" cy="65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8" name="Google Shape;328;p43"/>
          <p:cNvCxnSpPr>
            <a:cxnSpLocks/>
            <a:stCxn id="326" idx="4"/>
            <a:endCxn id="325" idx="0"/>
          </p:cNvCxnSpPr>
          <p:nvPr/>
        </p:nvCxnSpPr>
        <p:spPr>
          <a:xfrm>
            <a:off x="7248450" y="2029175"/>
            <a:ext cx="0" cy="41377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" name="Google Shape;329;p43"/>
          <p:cNvCxnSpPr>
            <a:cxnSpLocks/>
            <a:stCxn id="325" idx="2"/>
          </p:cNvCxnSpPr>
          <p:nvPr/>
        </p:nvCxnSpPr>
        <p:spPr>
          <a:xfrm flipV="1">
            <a:off x="7248450" y="4253750"/>
            <a:ext cx="0" cy="11946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0" name="Google Shape;330;p43"/>
          <p:cNvSpPr txBox="1">
            <a:spLocks noGrp="1"/>
          </p:cNvSpPr>
          <p:nvPr>
            <p:ph type="title"/>
          </p:nvPr>
        </p:nvSpPr>
        <p:spPr>
          <a:xfrm>
            <a:off x="6632100" y="2668638"/>
            <a:ext cx="1232700" cy="3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Anpassung</a:t>
            </a:r>
            <a:endParaRPr sz="1400" dirty="0"/>
          </a:p>
        </p:txBody>
      </p:sp>
      <p:sp>
        <p:nvSpPr>
          <p:cNvPr id="331" name="Google Shape;331;p43"/>
          <p:cNvSpPr txBox="1">
            <a:spLocks noGrp="1"/>
          </p:cNvSpPr>
          <p:nvPr>
            <p:ph type="subTitle" idx="4294967295"/>
          </p:nvPr>
        </p:nvSpPr>
        <p:spPr>
          <a:xfrm>
            <a:off x="6427200" y="3005538"/>
            <a:ext cx="1642500" cy="1178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400" dirty="0"/>
              <a:t>Variable Ampel-Schaltzeiten, Geschwindigkeits-begrenzung, Routen</a:t>
            </a:r>
          </a:p>
        </p:txBody>
      </p:sp>
      <p:sp>
        <p:nvSpPr>
          <p:cNvPr id="53" name="Google Shape;955;p65">
            <a:extLst>
              <a:ext uri="{FF2B5EF4-FFF2-40B4-BE49-F238E27FC236}">
                <a16:creationId xmlns:a16="http://schemas.microsoft.com/office/drawing/2014/main" id="{03CC78E3-329B-B577-5313-8DE5F40B2F6B}"/>
              </a:ext>
            </a:extLst>
          </p:cNvPr>
          <p:cNvSpPr/>
          <p:nvPr/>
        </p:nvSpPr>
        <p:spPr>
          <a:xfrm>
            <a:off x="3082834" y="3282250"/>
            <a:ext cx="306409" cy="232142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D5B9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955;p65">
            <a:extLst>
              <a:ext uri="{FF2B5EF4-FFF2-40B4-BE49-F238E27FC236}">
                <a16:creationId xmlns:a16="http://schemas.microsoft.com/office/drawing/2014/main" id="{C9F2E845-2894-04A9-FDFA-D5EC63347700}"/>
              </a:ext>
            </a:extLst>
          </p:cNvPr>
          <p:cNvSpPr/>
          <p:nvPr/>
        </p:nvSpPr>
        <p:spPr>
          <a:xfrm>
            <a:off x="5751741" y="3292011"/>
            <a:ext cx="306409" cy="232142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D5B9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12468;p77">
            <a:extLst>
              <a:ext uri="{FF2B5EF4-FFF2-40B4-BE49-F238E27FC236}">
                <a16:creationId xmlns:a16="http://schemas.microsoft.com/office/drawing/2014/main" id="{EA262862-9CB7-5EA6-C0A0-31D2D988C129}"/>
              </a:ext>
            </a:extLst>
          </p:cNvPr>
          <p:cNvGrpSpPr/>
          <p:nvPr/>
        </p:nvGrpSpPr>
        <p:grpSpPr>
          <a:xfrm>
            <a:off x="1789039" y="1563665"/>
            <a:ext cx="280072" cy="275520"/>
            <a:chOff x="4210933" y="2926777"/>
            <a:chExt cx="280072" cy="275520"/>
          </a:xfrm>
          <a:solidFill>
            <a:srgbClr val="D5B961"/>
          </a:solidFill>
        </p:grpSpPr>
        <p:sp>
          <p:nvSpPr>
            <p:cNvPr id="56" name="Google Shape;12469;p77">
              <a:extLst>
                <a:ext uri="{FF2B5EF4-FFF2-40B4-BE49-F238E27FC236}">
                  <a16:creationId xmlns:a16="http://schemas.microsoft.com/office/drawing/2014/main" id="{BC21661A-1835-0AE9-7BAC-1546486F8B33}"/>
                </a:ext>
              </a:extLst>
            </p:cNvPr>
            <p:cNvSpPr/>
            <p:nvPr/>
          </p:nvSpPr>
          <p:spPr>
            <a:xfrm>
              <a:off x="4490623" y="2970352"/>
              <a:ext cx="32" cy="41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0"/>
                  </a:move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470;p77">
              <a:extLst>
                <a:ext uri="{FF2B5EF4-FFF2-40B4-BE49-F238E27FC236}">
                  <a16:creationId xmlns:a16="http://schemas.microsoft.com/office/drawing/2014/main" id="{E42D0E63-8C69-9D54-1C65-131F6BB55AB4}"/>
                </a:ext>
              </a:extLst>
            </p:cNvPr>
            <p:cNvSpPr/>
            <p:nvPr/>
          </p:nvSpPr>
          <p:spPr>
            <a:xfrm>
              <a:off x="4489859" y="2969589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471;p77">
              <a:extLst>
                <a:ext uri="{FF2B5EF4-FFF2-40B4-BE49-F238E27FC236}">
                  <a16:creationId xmlns:a16="http://schemas.microsoft.com/office/drawing/2014/main" id="{FE33E3EA-C1EE-C9BC-431E-C3DD4580863B}"/>
                </a:ext>
              </a:extLst>
            </p:cNvPr>
            <p:cNvSpPr/>
            <p:nvPr/>
          </p:nvSpPr>
          <p:spPr>
            <a:xfrm>
              <a:off x="4210933" y="2944952"/>
              <a:ext cx="280072" cy="257346"/>
            </a:xfrm>
            <a:custGeom>
              <a:avLst/>
              <a:gdLst/>
              <a:ahLst/>
              <a:cxnLst/>
              <a:rect l="l" t="t" r="r" b="b"/>
              <a:pathLst>
                <a:path w="8799" h="8085" extrusionOk="0">
                  <a:moveTo>
                    <a:pt x="7549" y="620"/>
                  </a:moveTo>
                  <a:lnTo>
                    <a:pt x="6596" y="6382"/>
                  </a:lnTo>
                  <a:lnTo>
                    <a:pt x="6596" y="620"/>
                  </a:lnTo>
                  <a:close/>
                  <a:moveTo>
                    <a:pt x="4965" y="1"/>
                  </a:moveTo>
                  <a:cubicBezTo>
                    <a:pt x="4894" y="1"/>
                    <a:pt x="4834" y="60"/>
                    <a:pt x="4834" y="143"/>
                  </a:cubicBezTo>
                  <a:cubicBezTo>
                    <a:pt x="4834" y="215"/>
                    <a:pt x="4894" y="274"/>
                    <a:pt x="4965" y="274"/>
                  </a:cubicBezTo>
                  <a:lnTo>
                    <a:pt x="6322" y="274"/>
                  </a:lnTo>
                  <a:lnTo>
                    <a:pt x="6322" y="7835"/>
                  </a:lnTo>
                  <a:lnTo>
                    <a:pt x="262" y="7835"/>
                  </a:lnTo>
                  <a:lnTo>
                    <a:pt x="262" y="7192"/>
                  </a:lnTo>
                  <a:cubicBezTo>
                    <a:pt x="262" y="7121"/>
                    <a:pt x="203" y="7061"/>
                    <a:pt x="131" y="7061"/>
                  </a:cubicBezTo>
                  <a:cubicBezTo>
                    <a:pt x="60" y="7061"/>
                    <a:pt x="0" y="7121"/>
                    <a:pt x="0" y="7192"/>
                  </a:cubicBezTo>
                  <a:lnTo>
                    <a:pt x="0" y="7954"/>
                  </a:lnTo>
                  <a:cubicBezTo>
                    <a:pt x="0" y="8025"/>
                    <a:pt x="60" y="8085"/>
                    <a:pt x="131" y="8085"/>
                  </a:cubicBezTo>
                  <a:lnTo>
                    <a:pt x="6465" y="8085"/>
                  </a:lnTo>
                  <a:cubicBezTo>
                    <a:pt x="6525" y="8085"/>
                    <a:pt x="6561" y="8037"/>
                    <a:pt x="6584" y="8002"/>
                  </a:cubicBezTo>
                  <a:lnTo>
                    <a:pt x="7906" y="3715"/>
                  </a:lnTo>
                  <a:cubicBezTo>
                    <a:pt x="7918" y="3632"/>
                    <a:pt x="7882" y="3572"/>
                    <a:pt x="7811" y="3549"/>
                  </a:cubicBezTo>
                  <a:cubicBezTo>
                    <a:pt x="7799" y="3547"/>
                    <a:pt x="7788" y="3546"/>
                    <a:pt x="7777" y="3546"/>
                  </a:cubicBezTo>
                  <a:cubicBezTo>
                    <a:pt x="7721" y="3546"/>
                    <a:pt x="7674" y="3572"/>
                    <a:pt x="7644" y="3632"/>
                  </a:cubicBezTo>
                  <a:lnTo>
                    <a:pt x="6870" y="6132"/>
                  </a:lnTo>
                  <a:lnTo>
                    <a:pt x="7727" y="989"/>
                  </a:lnTo>
                  <a:lnTo>
                    <a:pt x="8466" y="989"/>
                  </a:lnTo>
                  <a:lnTo>
                    <a:pt x="7799" y="3144"/>
                  </a:lnTo>
                  <a:cubicBezTo>
                    <a:pt x="7787" y="3215"/>
                    <a:pt x="7811" y="3275"/>
                    <a:pt x="7882" y="3311"/>
                  </a:cubicBezTo>
                  <a:lnTo>
                    <a:pt x="7930" y="3311"/>
                  </a:lnTo>
                  <a:cubicBezTo>
                    <a:pt x="7989" y="3311"/>
                    <a:pt x="8037" y="3275"/>
                    <a:pt x="8049" y="3215"/>
                  </a:cubicBezTo>
                  <a:lnTo>
                    <a:pt x="8763" y="894"/>
                  </a:lnTo>
                  <a:cubicBezTo>
                    <a:pt x="8799" y="870"/>
                    <a:pt x="8799" y="822"/>
                    <a:pt x="8763" y="798"/>
                  </a:cubicBezTo>
                  <a:cubicBezTo>
                    <a:pt x="8739" y="763"/>
                    <a:pt x="8704" y="739"/>
                    <a:pt x="8668" y="739"/>
                  </a:cubicBezTo>
                  <a:lnTo>
                    <a:pt x="7787" y="739"/>
                  </a:lnTo>
                  <a:lnTo>
                    <a:pt x="7835" y="501"/>
                  </a:lnTo>
                  <a:cubicBezTo>
                    <a:pt x="7835" y="453"/>
                    <a:pt x="7835" y="417"/>
                    <a:pt x="7799" y="394"/>
                  </a:cubicBezTo>
                  <a:cubicBezTo>
                    <a:pt x="7763" y="358"/>
                    <a:pt x="7739" y="346"/>
                    <a:pt x="7692" y="346"/>
                  </a:cubicBezTo>
                  <a:lnTo>
                    <a:pt x="6596" y="346"/>
                  </a:lnTo>
                  <a:lnTo>
                    <a:pt x="6596" y="143"/>
                  </a:lnTo>
                  <a:cubicBezTo>
                    <a:pt x="6596" y="60"/>
                    <a:pt x="6537" y="1"/>
                    <a:pt x="6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472;p77">
              <a:extLst>
                <a:ext uri="{FF2B5EF4-FFF2-40B4-BE49-F238E27FC236}">
                  <a16:creationId xmlns:a16="http://schemas.microsoft.com/office/drawing/2014/main" id="{C697C7C3-31EC-4249-B111-7FE6FF4A1691}"/>
                </a:ext>
              </a:extLst>
            </p:cNvPr>
            <p:cNvSpPr/>
            <p:nvPr/>
          </p:nvSpPr>
          <p:spPr>
            <a:xfrm>
              <a:off x="4212047" y="2926777"/>
              <a:ext cx="144826" cy="234619"/>
            </a:xfrm>
            <a:custGeom>
              <a:avLst/>
              <a:gdLst/>
              <a:ahLst/>
              <a:cxnLst/>
              <a:rect l="l" t="t" r="r" b="b"/>
              <a:pathLst>
                <a:path w="4550" h="7371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lnTo>
                    <a:pt x="1" y="7239"/>
                  </a:lnTo>
                  <a:cubicBezTo>
                    <a:pt x="1" y="7311"/>
                    <a:pt x="60" y="7370"/>
                    <a:pt x="132" y="7370"/>
                  </a:cubicBezTo>
                  <a:cubicBezTo>
                    <a:pt x="203" y="7370"/>
                    <a:pt x="263" y="7311"/>
                    <a:pt x="263" y="7239"/>
                  </a:cubicBezTo>
                  <a:lnTo>
                    <a:pt x="263" y="262"/>
                  </a:lnTo>
                  <a:lnTo>
                    <a:pt x="1763" y="262"/>
                  </a:lnTo>
                  <a:lnTo>
                    <a:pt x="2299" y="810"/>
                  </a:lnTo>
                  <a:cubicBezTo>
                    <a:pt x="2335" y="845"/>
                    <a:pt x="2358" y="857"/>
                    <a:pt x="2394" y="857"/>
                  </a:cubicBezTo>
                  <a:lnTo>
                    <a:pt x="4418" y="857"/>
                  </a:lnTo>
                  <a:cubicBezTo>
                    <a:pt x="4490" y="857"/>
                    <a:pt x="4549" y="798"/>
                    <a:pt x="4549" y="726"/>
                  </a:cubicBezTo>
                  <a:cubicBezTo>
                    <a:pt x="4537" y="655"/>
                    <a:pt x="4478" y="595"/>
                    <a:pt x="4418" y="595"/>
                  </a:cubicBezTo>
                  <a:lnTo>
                    <a:pt x="2454" y="595"/>
                  </a:lnTo>
                  <a:lnTo>
                    <a:pt x="1918" y="36"/>
                  </a:lnTo>
                  <a:cubicBezTo>
                    <a:pt x="1882" y="12"/>
                    <a:pt x="1858" y="0"/>
                    <a:pt x="18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473;p77">
              <a:extLst>
                <a:ext uri="{FF2B5EF4-FFF2-40B4-BE49-F238E27FC236}">
                  <a16:creationId xmlns:a16="http://schemas.microsoft.com/office/drawing/2014/main" id="{1F2D5BB9-3B01-16F2-231F-44BB3F3C8914}"/>
                </a:ext>
              </a:extLst>
            </p:cNvPr>
            <p:cNvSpPr/>
            <p:nvPr/>
          </p:nvSpPr>
          <p:spPr>
            <a:xfrm>
              <a:off x="4246550" y="2996103"/>
              <a:ext cx="28074" cy="28106"/>
            </a:xfrm>
            <a:custGeom>
              <a:avLst/>
              <a:gdLst/>
              <a:ahLst/>
              <a:cxnLst/>
              <a:rect l="l" t="t" r="r" b="b"/>
              <a:pathLst>
                <a:path w="882" h="883" extrusionOk="0">
                  <a:moveTo>
                    <a:pt x="620" y="263"/>
                  </a:moveTo>
                  <a:lnTo>
                    <a:pt x="620" y="608"/>
                  </a:lnTo>
                  <a:lnTo>
                    <a:pt x="262" y="608"/>
                  </a:lnTo>
                  <a:lnTo>
                    <a:pt x="262" y="263"/>
                  </a:lnTo>
                  <a:close/>
                  <a:moveTo>
                    <a:pt x="131" y="1"/>
                  </a:moveTo>
                  <a:cubicBezTo>
                    <a:pt x="60" y="1"/>
                    <a:pt x="0" y="60"/>
                    <a:pt x="0" y="144"/>
                  </a:cubicBezTo>
                  <a:lnTo>
                    <a:pt x="0" y="751"/>
                  </a:lnTo>
                  <a:cubicBezTo>
                    <a:pt x="0" y="822"/>
                    <a:pt x="60" y="882"/>
                    <a:pt x="131" y="882"/>
                  </a:cubicBezTo>
                  <a:lnTo>
                    <a:pt x="739" y="882"/>
                  </a:lnTo>
                  <a:cubicBezTo>
                    <a:pt x="822" y="882"/>
                    <a:pt x="881" y="822"/>
                    <a:pt x="881" y="751"/>
                  </a:cubicBezTo>
                  <a:lnTo>
                    <a:pt x="881" y="144"/>
                  </a:lnTo>
                  <a:cubicBezTo>
                    <a:pt x="881" y="60"/>
                    <a:pt x="822" y="1"/>
                    <a:pt x="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474;p77">
              <a:extLst>
                <a:ext uri="{FF2B5EF4-FFF2-40B4-BE49-F238E27FC236}">
                  <a16:creationId xmlns:a16="http://schemas.microsoft.com/office/drawing/2014/main" id="{A0F7A3C9-314A-2699-7D35-F636D9CB68E9}"/>
                </a:ext>
              </a:extLst>
            </p:cNvPr>
            <p:cNvSpPr/>
            <p:nvPr/>
          </p:nvSpPr>
          <p:spPr>
            <a:xfrm>
              <a:off x="4285956" y="3015456"/>
              <a:ext cx="97814" cy="8753"/>
            </a:xfrm>
            <a:custGeom>
              <a:avLst/>
              <a:gdLst/>
              <a:ahLst/>
              <a:cxnLst/>
              <a:rect l="l" t="t" r="r" b="b"/>
              <a:pathLst>
                <a:path w="3073" h="275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4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4"/>
                    <a:pt x="3072" y="143"/>
                  </a:cubicBezTo>
                  <a:cubicBezTo>
                    <a:pt x="3072" y="72"/>
                    <a:pt x="3013" y="0"/>
                    <a:pt x="29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475;p77">
              <a:extLst>
                <a:ext uri="{FF2B5EF4-FFF2-40B4-BE49-F238E27FC236}">
                  <a16:creationId xmlns:a16="http://schemas.microsoft.com/office/drawing/2014/main" id="{ED42290B-3C5E-BC95-6473-BAFE81CEF5FB}"/>
                </a:ext>
              </a:extLst>
            </p:cNvPr>
            <p:cNvSpPr/>
            <p:nvPr/>
          </p:nvSpPr>
          <p:spPr>
            <a:xfrm>
              <a:off x="4285956" y="3001800"/>
              <a:ext cx="30366" cy="8753"/>
            </a:xfrm>
            <a:custGeom>
              <a:avLst/>
              <a:gdLst/>
              <a:ahLst/>
              <a:cxnLst/>
              <a:rect l="l" t="t" r="r" b="b"/>
              <a:pathLst>
                <a:path w="954" h="275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476;p77">
              <a:extLst>
                <a:ext uri="{FF2B5EF4-FFF2-40B4-BE49-F238E27FC236}">
                  <a16:creationId xmlns:a16="http://schemas.microsoft.com/office/drawing/2014/main" id="{FBD32E00-6CC8-9A17-C30D-0D497FD56B6F}"/>
                </a:ext>
              </a:extLst>
            </p:cNvPr>
            <p:cNvSpPr/>
            <p:nvPr/>
          </p:nvSpPr>
          <p:spPr>
            <a:xfrm>
              <a:off x="4246550" y="3060177"/>
              <a:ext cx="28074" cy="28074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620" y="274"/>
                  </a:moveTo>
                  <a:lnTo>
                    <a:pt x="620" y="631"/>
                  </a:lnTo>
                  <a:lnTo>
                    <a:pt x="262" y="631"/>
                  </a:lnTo>
                  <a:lnTo>
                    <a:pt x="262" y="274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50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50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477;p77">
              <a:extLst>
                <a:ext uri="{FF2B5EF4-FFF2-40B4-BE49-F238E27FC236}">
                  <a16:creationId xmlns:a16="http://schemas.microsoft.com/office/drawing/2014/main" id="{CFD8A3D9-1249-5219-F58F-1F9BA1968DB1}"/>
                </a:ext>
              </a:extLst>
            </p:cNvPr>
            <p:cNvSpPr/>
            <p:nvPr/>
          </p:nvSpPr>
          <p:spPr>
            <a:xfrm>
              <a:off x="4285956" y="3080261"/>
              <a:ext cx="97814" cy="8371"/>
            </a:xfrm>
            <a:custGeom>
              <a:avLst/>
              <a:gdLst/>
              <a:ahLst/>
              <a:cxnLst/>
              <a:rect l="l" t="t" r="r" b="b"/>
              <a:pathLst>
                <a:path w="3073" h="263" extrusionOk="0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3"/>
                    <a:pt x="60" y="262"/>
                    <a:pt x="132" y="262"/>
                  </a:cubicBezTo>
                  <a:lnTo>
                    <a:pt x="2942" y="262"/>
                  </a:lnTo>
                  <a:cubicBezTo>
                    <a:pt x="3013" y="262"/>
                    <a:pt x="3072" y="203"/>
                    <a:pt x="3072" y="131"/>
                  </a:cubicBezTo>
                  <a:cubicBezTo>
                    <a:pt x="3072" y="48"/>
                    <a:pt x="3013" y="0"/>
                    <a:pt x="29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478;p77">
              <a:extLst>
                <a:ext uri="{FF2B5EF4-FFF2-40B4-BE49-F238E27FC236}">
                  <a16:creationId xmlns:a16="http://schemas.microsoft.com/office/drawing/2014/main" id="{5FB514CF-BCCB-263A-540A-42ED8F5C94B3}"/>
                </a:ext>
              </a:extLst>
            </p:cNvPr>
            <p:cNvSpPr/>
            <p:nvPr/>
          </p:nvSpPr>
          <p:spPr>
            <a:xfrm>
              <a:off x="4285956" y="3066224"/>
              <a:ext cx="30366" cy="8753"/>
            </a:xfrm>
            <a:custGeom>
              <a:avLst/>
              <a:gdLst/>
              <a:ahLst/>
              <a:cxnLst/>
              <a:rect l="l" t="t" r="r" b="b"/>
              <a:pathLst>
                <a:path w="954" h="275" extrusionOk="0">
                  <a:moveTo>
                    <a:pt x="132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43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479;p77">
              <a:extLst>
                <a:ext uri="{FF2B5EF4-FFF2-40B4-BE49-F238E27FC236}">
                  <a16:creationId xmlns:a16="http://schemas.microsoft.com/office/drawing/2014/main" id="{A66EDC9F-D74C-A243-4DCA-B55AEF65F407}"/>
                </a:ext>
              </a:extLst>
            </p:cNvPr>
            <p:cNvSpPr/>
            <p:nvPr/>
          </p:nvSpPr>
          <p:spPr>
            <a:xfrm>
              <a:off x="4246550" y="3124601"/>
              <a:ext cx="28074" cy="28074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620" y="250"/>
                  </a:moveTo>
                  <a:lnTo>
                    <a:pt x="620" y="607"/>
                  </a:lnTo>
                  <a:lnTo>
                    <a:pt x="262" y="607"/>
                  </a:lnTo>
                  <a:lnTo>
                    <a:pt x="262" y="250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38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38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480;p77">
              <a:extLst>
                <a:ext uri="{FF2B5EF4-FFF2-40B4-BE49-F238E27FC236}">
                  <a16:creationId xmlns:a16="http://schemas.microsoft.com/office/drawing/2014/main" id="{A222DEE4-52CE-D841-3C44-2D7E4376327A}"/>
                </a:ext>
              </a:extLst>
            </p:cNvPr>
            <p:cNvSpPr/>
            <p:nvPr/>
          </p:nvSpPr>
          <p:spPr>
            <a:xfrm>
              <a:off x="4285956" y="3143921"/>
              <a:ext cx="97814" cy="8753"/>
            </a:xfrm>
            <a:custGeom>
              <a:avLst/>
              <a:gdLst/>
              <a:ahLst/>
              <a:cxnLst/>
              <a:rect l="l" t="t" r="r" b="b"/>
              <a:pathLst>
                <a:path w="3073" h="275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5"/>
                    <a:pt x="3072" y="131"/>
                  </a:cubicBezTo>
                  <a:cubicBezTo>
                    <a:pt x="3072" y="60"/>
                    <a:pt x="3013" y="0"/>
                    <a:pt x="29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481;p77">
              <a:extLst>
                <a:ext uri="{FF2B5EF4-FFF2-40B4-BE49-F238E27FC236}">
                  <a16:creationId xmlns:a16="http://schemas.microsoft.com/office/drawing/2014/main" id="{BFA25BD3-1F48-FAC0-B740-50373C72A4F4}"/>
                </a:ext>
              </a:extLst>
            </p:cNvPr>
            <p:cNvSpPr/>
            <p:nvPr/>
          </p:nvSpPr>
          <p:spPr>
            <a:xfrm>
              <a:off x="4285956" y="3130266"/>
              <a:ext cx="30366" cy="8371"/>
            </a:xfrm>
            <a:custGeom>
              <a:avLst/>
              <a:gdLst/>
              <a:ahLst/>
              <a:cxnLst/>
              <a:rect l="l" t="t" r="r" b="b"/>
              <a:pathLst>
                <a:path w="954" h="263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63"/>
                    <a:pt x="132" y="263"/>
                  </a:cubicBezTo>
                  <a:lnTo>
                    <a:pt x="810" y="263"/>
                  </a:lnTo>
                  <a:cubicBezTo>
                    <a:pt x="894" y="263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10483;p73">
            <a:extLst>
              <a:ext uri="{FF2B5EF4-FFF2-40B4-BE49-F238E27FC236}">
                <a16:creationId xmlns:a16="http://schemas.microsoft.com/office/drawing/2014/main" id="{310A7808-3F52-1738-BCED-D093BEECD7F5}"/>
              </a:ext>
            </a:extLst>
          </p:cNvPr>
          <p:cNvGrpSpPr/>
          <p:nvPr/>
        </p:nvGrpSpPr>
        <p:grpSpPr>
          <a:xfrm>
            <a:off x="4395580" y="1517175"/>
            <a:ext cx="352840" cy="354717"/>
            <a:chOff x="3095745" y="3805393"/>
            <a:chExt cx="352840" cy="354717"/>
          </a:xfrm>
          <a:solidFill>
            <a:srgbClr val="D5B961"/>
          </a:solidFill>
        </p:grpSpPr>
        <p:sp>
          <p:nvSpPr>
            <p:cNvPr id="70" name="Google Shape;10484;p73">
              <a:extLst>
                <a:ext uri="{FF2B5EF4-FFF2-40B4-BE49-F238E27FC236}">
                  <a16:creationId xmlns:a16="http://schemas.microsoft.com/office/drawing/2014/main" id="{19F6C640-BF49-BA12-47C3-D2E227B343CA}"/>
                </a:ext>
              </a:extLst>
            </p:cNvPr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485;p73">
              <a:extLst>
                <a:ext uri="{FF2B5EF4-FFF2-40B4-BE49-F238E27FC236}">
                  <a16:creationId xmlns:a16="http://schemas.microsoft.com/office/drawing/2014/main" id="{F2B298B9-1D5B-F85E-3D93-4CCF733CC794}"/>
                </a:ext>
              </a:extLst>
            </p:cNvPr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486;p73">
              <a:extLst>
                <a:ext uri="{FF2B5EF4-FFF2-40B4-BE49-F238E27FC236}">
                  <a16:creationId xmlns:a16="http://schemas.microsoft.com/office/drawing/2014/main" id="{07E6E66B-665E-5F0D-56B1-122D29E1514D}"/>
                </a:ext>
              </a:extLst>
            </p:cNvPr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487;p73">
              <a:extLst>
                <a:ext uri="{FF2B5EF4-FFF2-40B4-BE49-F238E27FC236}">
                  <a16:creationId xmlns:a16="http://schemas.microsoft.com/office/drawing/2014/main" id="{1ED38B4F-B072-DDA1-9E9E-1476C787A3FD}"/>
                </a:ext>
              </a:extLst>
            </p:cNvPr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488;p73">
              <a:extLst>
                <a:ext uri="{FF2B5EF4-FFF2-40B4-BE49-F238E27FC236}">
                  <a16:creationId xmlns:a16="http://schemas.microsoft.com/office/drawing/2014/main" id="{ACD1CAE7-39B1-5788-309B-6D8714C750D2}"/>
                </a:ext>
              </a:extLst>
            </p:cNvPr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0489;p73">
              <a:extLst>
                <a:ext uri="{FF2B5EF4-FFF2-40B4-BE49-F238E27FC236}">
                  <a16:creationId xmlns:a16="http://schemas.microsoft.com/office/drawing/2014/main" id="{3551EABB-2BFC-97AA-29D0-EB0A160DA905}"/>
                </a:ext>
              </a:extLst>
            </p:cNvPr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9187;p71">
            <a:extLst>
              <a:ext uri="{FF2B5EF4-FFF2-40B4-BE49-F238E27FC236}">
                <a16:creationId xmlns:a16="http://schemas.microsoft.com/office/drawing/2014/main" id="{A9A26494-867A-CA15-E408-6E3907112A74}"/>
              </a:ext>
            </a:extLst>
          </p:cNvPr>
          <p:cNvGrpSpPr/>
          <p:nvPr/>
        </p:nvGrpSpPr>
        <p:grpSpPr>
          <a:xfrm>
            <a:off x="7075271" y="1554891"/>
            <a:ext cx="356196" cy="265631"/>
            <a:chOff x="5216456" y="3725484"/>
            <a:chExt cx="356196" cy="265631"/>
          </a:xfrm>
          <a:solidFill>
            <a:srgbClr val="D5B961"/>
          </a:solidFill>
        </p:grpSpPr>
        <p:sp>
          <p:nvSpPr>
            <p:cNvPr id="77" name="Google Shape;9188;p71">
              <a:extLst>
                <a:ext uri="{FF2B5EF4-FFF2-40B4-BE49-F238E27FC236}">
                  <a16:creationId xmlns:a16="http://schemas.microsoft.com/office/drawing/2014/main" id="{735B78DE-3BE3-2C37-A367-CBAC71BE4B32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189;p71">
              <a:extLst>
                <a:ext uri="{FF2B5EF4-FFF2-40B4-BE49-F238E27FC236}">
                  <a16:creationId xmlns:a16="http://schemas.microsoft.com/office/drawing/2014/main" id="{3BA4CE29-FA50-FF00-7375-07CB402824A8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378;p41">
            <a:extLst>
              <a:ext uri="{FF2B5EF4-FFF2-40B4-BE49-F238E27FC236}">
                <a16:creationId xmlns:a16="http://schemas.microsoft.com/office/drawing/2014/main" id="{6D2B577D-F0F6-593F-F90C-343E560E10D5}"/>
              </a:ext>
            </a:extLst>
          </p:cNvPr>
          <p:cNvSpPr txBox="1">
            <a:spLocks/>
          </p:cNvSpPr>
          <p:nvPr/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900" smtClean="0">
                <a:solidFill>
                  <a:srgbClr val="D5B961"/>
                </a:solidFill>
              </a:rPr>
              <a:pPr/>
              <a:t>13</a:t>
            </a:fld>
            <a:endParaRPr lang="en" sz="900" dirty="0">
              <a:solidFill>
                <a:srgbClr val="D5B961"/>
              </a:solidFill>
            </a:endParaRPr>
          </a:p>
        </p:txBody>
      </p:sp>
      <p:sp>
        <p:nvSpPr>
          <p:cNvPr id="48" name="Google Shape;379;p41">
            <a:extLst>
              <a:ext uri="{FF2B5EF4-FFF2-40B4-BE49-F238E27FC236}">
                <a16:creationId xmlns:a16="http://schemas.microsoft.com/office/drawing/2014/main" id="{C04C2C10-8593-0039-7D56-A982A97B172D}"/>
              </a:ext>
            </a:extLst>
          </p:cNvPr>
          <p:cNvSpPr txBox="1">
            <a:spLocks/>
          </p:cNvSpPr>
          <p:nvPr/>
        </p:nvSpPr>
        <p:spPr>
          <a:xfrm>
            <a:off x="3168001" y="4623854"/>
            <a:ext cx="2807999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de-DE" sz="900" dirty="0" err="1">
                <a:solidFill>
                  <a:srgbClr val="D5B961"/>
                </a:solidFill>
              </a:rPr>
              <a:t>Commeatus</a:t>
            </a:r>
            <a:r>
              <a:rPr lang="de-DE" sz="900" dirty="0">
                <a:solidFill>
                  <a:srgbClr val="D5B961"/>
                </a:solidFill>
              </a:rPr>
              <a:t> AG| Pitch Präsentation</a:t>
            </a:r>
          </a:p>
        </p:txBody>
      </p:sp>
      <p:sp>
        <p:nvSpPr>
          <p:cNvPr id="49" name="Google Shape;381;p41">
            <a:extLst>
              <a:ext uri="{FF2B5EF4-FFF2-40B4-BE49-F238E27FC236}">
                <a16:creationId xmlns:a16="http://schemas.microsoft.com/office/drawing/2014/main" id="{556B0774-923C-E404-C919-81A439D81DB0}"/>
              </a:ext>
            </a:extLst>
          </p:cNvPr>
          <p:cNvSpPr txBox="1">
            <a:spLocks/>
          </p:cNvSpPr>
          <p:nvPr/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900" dirty="0">
                <a:solidFill>
                  <a:srgbClr val="D5B961"/>
                </a:solidFill>
              </a:rPr>
              <a:t>2022</a:t>
            </a: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69C3BC49-6B5B-B2B9-FF1D-54F1211D126E}"/>
              </a:ext>
            </a:extLst>
          </p:cNvPr>
          <p:cNvCxnSpPr>
            <a:cxnSpLocks/>
          </p:cNvCxnSpPr>
          <p:nvPr/>
        </p:nvCxnSpPr>
        <p:spPr>
          <a:xfrm>
            <a:off x="796738" y="4592179"/>
            <a:ext cx="75505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6"/>
          <p:cNvSpPr txBox="1">
            <a:spLocks noGrp="1"/>
          </p:cNvSpPr>
          <p:nvPr>
            <p:ph type="title"/>
          </p:nvPr>
        </p:nvSpPr>
        <p:spPr>
          <a:xfrm>
            <a:off x="2122500" y="367600"/>
            <a:ext cx="4899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Meilensteine</a:t>
            </a:r>
            <a:endParaRPr dirty="0"/>
          </a:p>
        </p:txBody>
      </p:sp>
      <p:sp>
        <p:nvSpPr>
          <p:cNvPr id="639" name="Google Shape;639;p56"/>
          <p:cNvSpPr txBox="1">
            <a:spLocks noGrp="1"/>
          </p:cNvSpPr>
          <p:nvPr>
            <p:ph type="ctrTitle" idx="4294967295"/>
          </p:nvPr>
        </p:nvSpPr>
        <p:spPr>
          <a:xfrm>
            <a:off x="1737550" y="1180341"/>
            <a:ext cx="20139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Phase 1</a:t>
            </a:r>
            <a:endParaRPr sz="1600" b="0" dirty="0">
              <a:solidFill>
                <a:schemeClr val="accen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640" name="Google Shape;640;p56"/>
          <p:cNvSpPr txBox="1">
            <a:spLocks noGrp="1"/>
          </p:cNvSpPr>
          <p:nvPr>
            <p:ph type="subTitle" idx="4294967295"/>
          </p:nvPr>
        </p:nvSpPr>
        <p:spPr>
          <a:xfrm>
            <a:off x="1737550" y="1514834"/>
            <a:ext cx="34473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 err="1"/>
              <a:t>Anforderungen</a:t>
            </a:r>
            <a:r>
              <a:rPr lang="en-US" sz="1400" dirty="0"/>
              <a:t> </a:t>
            </a:r>
            <a:r>
              <a:rPr lang="en-US" sz="1400" dirty="0" err="1"/>
              <a:t>definieren</a:t>
            </a:r>
            <a:endParaRPr lang="en-US" sz="1400" dirty="0"/>
          </a:p>
        </p:txBody>
      </p:sp>
      <p:sp>
        <p:nvSpPr>
          <p:cNvPr id="641" name="Google Shape;641;p56"/>
          <p:cNvSpPr txBox="1">
            <a:spLocks noGrp="1"/>
          </p:cNvSpPr>
          <p:nvPr>
            <p:ph type="ctrTitle" idx="4294967295"/>
          </p:nvPr>
        </p:nvSpPr>
        <p:spPr>
          <a:xfrm>
            <a:off x="2908750" y="2108840"/>
            <a:ext cx="20139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Phase 2</a:t>
            </a:r>
            <a:endParaRPr sz="1600" b="0" dirty="0">
              <a:solidFill>
                <a:schemeClr val="accen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642" name="Google Shape;642;p56"/>
          <p:cNvSpPr txBox="1">
            <a:spLocks noGrp="1"/>
          </p:cNvSpPr>
          <p:nvPr>
            <p:ph type="subTitle" idx="4294967295"/>
          </p:nvPr>
        </p:nvSpPr>
        <p:spPr>
          <a:xfrm>
            <a:off x="2908750" y="2443333"/>
            <a:ext cx="34473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Data Exploration</a:t>
            </a:r>
          </a:p>
        </p:txBody>
      </p:sp>
      <p:sp>
        <p:nvSpPr>
          <p:cNvPr id="643" name="Google Shape;643;p56"/>
          <p:cNvSpPr txBox="1">
            <a:spLocks noGrp="1"/>
          </p:cNvSpPr>
          <p:nvPr>
            <p:ph type="ctrTitle" idx="4294967295"/>
          </p:nvPr>
        </p:nvSpPr>
        <p:spPr>
          <a:xfrm>
            <a:off x="4079950" y="3039641"/>
            <a:ext cx="20139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Phase 3</a:t>
            </a:r>
            <a:endParaRPr sz="1600" b="0" dirty="0">
              <a:solidFill>
                <a:schemeClr val="accen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644" name="Google Shape;644;p56"/>
          <p:cNvSpPr txBox="1">
            <a:spLocks noGrp="1"/>
          </p:cNvSpPr>
          <p:nvPr>
            <p:ph type="subTitle" idx="4294967295"/>
          </p:nvPr>
        </p:nvSpPr>
        <p:spPr>
          <a:xfrm>
            <a:off x="4079950" y="3374134"/>
            <a:ext cx="34473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 err="1"/>
              <a:t>Konzeption</a:t>
            </a:r>
            <a:endParaRPr lang="en-US" sz="1400" dirty="0"/>
          </a:p>
        </p:txBody>
      </p:sp>
      <p:sp>
        <p:nvSpPr>
          <p:cNvPr id="645" name="Google Shape;645;p56"/>
          <p:cNvSpPr txBox="1">
            <a:spLocks noGrp="1"/>
          </p:cNvSpPr>
          <p:nvPr>
            <p:ph type="ctrTitle" idx="4294967295"/>
          </p:nvPr>
        </p:nvSpPr>
        <p:spPr>
          <a:xfrm>
            <a:off x="5260275" y="3965096"/>
            <a:ext cx="20139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Phase 4</a:t>
            </a:r>
            <a:endParaRPr sz="1600" b="0" dirty="0">
              <a:solidFill>
                <a:schemeClr val="accen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646" name="Google Shape;646;p56"/>
          <p:cNvSpPr txBox="1">
            <a:spLocks noGrp="1"/>
          </p:cNvSpPr>
          <p:nvPr>
            <p:ph type="subTitle" idx="4294967295"/>
          </p:nvPr>
        </p:nvSpPr>
        <p:spPr>
          <a:xfrm>
            <a:off x="5260275" y="4299589"/>
            <a:ext cx="34473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 err="1"/>
              <a:t>Implementierung</a:t>
            </a:r>
            <a:endParaRPr lang="en-US" sz="1400" dirty="0"/>
          </a:p>
        </p:txBody>
      </p:sp>
      <p:cxnSp>
        <p:nvCxnSpPr>
          <p:cNvPr id="647" name="Google Shape;647;p56"/>
          <p:cNvCxnSpPr>
            <a:stCxn id="639" idx="1"/>
          </p:cNvCxnSpPr>
          <p:nvPr/>
        </p:nvCxnSpPr>
        <p:spPr>
          <a:xfrm rot="10800000">
            <a:off x="-61550" y="1393641"/>
            <a:ext cx="179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56"/>
          <p:cNvCxnSpPr>
            <a:stCxn id="641" idx="1"/>
          </p:cNvCxnSpPr>
          <p:nvPr/>
        </p:nvCxnSpPr>
        <p:spPr>
          <a:xfrm rot="10800000">
            <a:off x="-54650" y="2322140"/>
            <a:ext cx="2963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9" name="Google Shape;649;p56"/>
          <p:cNvCxnSpPr>
            <a:stCxn id="643" idx="1"/>
          </p:cNvCxnSpPr>
          <p:nvPr/>
        </p:nvCxnSpPr>
        <p:spPr>
          <a:xfrm rot="10800000">
            <a:off x="-116450" y="3252941"/>
            <a:ext cx="4196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56"/>
          <p:cNvCxnSpPr>
            <a:stCxn id="645" idx="1"/>
          </p:cNvCxnSpPr>
          <p:nvPr/>
        </p:nvCxnSpPr>
        <p:spPr>
          <a:xfrm rot="10800000">
            <a:off x="-109425" y="4178396"/>
            <a:ext cx="5369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02114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title"/>
          </p:nvPr>
        </p:nvSpPr>
        <p:spPr>
          <a:xfrm>
            <a:off x="4931325" y="2270488"/>
            <a:ext cx="4109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Zeitplan</a:t>
            </a:r>
            <a:endParaRPr dirty="0"/>
          </a:p>
        </p:txBody>
      </p:sp>
      <p:sp>
        <p:nvSpPr>
          <p:cNvPr id="206" name="Google Shape;206;p35"/>
          <p:cNvSpPr txBox="1">
            <a:spLocks noGrp="1"/>
          </p:cNvSpPr>
          <p:nvPr>
            <p:ph type="title" idx="2"/>
          </p:nvPr>
        </p:nvSpPr>
        <p:spPr>
          <a:xfrm>
            <a:off x="4931325" y="1075113"/>
            <a:ext cx="3343200" cy="9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7" name="Google Shape;207;p35"/>
          <p:cNvSpPr txBox="1">
            <a:spLocks noGrp="1"/>
          </p:cNvSpPr>
          <p:nvPr>
            <p:ph type="subTitle" idx="1"/>
          </p:nvPr>
        </p:nvSpPr>
        <p:spPr>
          <a:xfrm>
            <a:off x="4931325" y="3275788"/>
            <a:ext cx="310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 dirty="0"/>
              <a:t>Angebot und Zeitplan der </a:t>
            </a:r>
            <a:r>
              <a:rPr lang="de-DE" sz="1400" dirty="0" err="1"/>
              <a:t>Commeatus</a:t>
            </a:r>
            <a:r>
              <a:rPr lang="de-DE" sz="1400" dirty="0"/>
              <a:t> AG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713;p60">
            <a:extLst>
              <a:ext uri="{FF2B5EF4-FFF2-40B4-BE49-F238E27FC236}">
                <a16:creationId xmlns:a16="http://schemas.microsoft.com/office/drawing/2014/main" id="{C964259C-0F62-8F20-460D-78A2F9AD8118}"/>
              </a:ext>
            </a:extLst>
          </p:cNvPr>
          <p:cNvSpPr/>
          <p:nvPr/>
        </p:nvSpPr>
        <p:spPr>
          <a:xfrm>
            <a:off x="0" y="1811125"/>
            <a:ext cx="4117200" cy="265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" name="Google Shape;304;p42">
            <a:extLst>
              <a:ext uri="{FF2B5EF4-FFF2-40B4-BE49-F238E27FC236}">
                <a16:creationId xmlns:a16="http://schemas.microsoft.com/office/drawing/2014/main" id="{7BE44E78-D828-E87E-E753-6B1BF2F399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222" r="6204"/>
          <a:stretch/>
        </p:blipFill>
        <p:spPr>
          <a:xfrm>
            <a:off x="412720" y="1375437"/>
            <a:ext cx="4258080" cy="352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05;p42">
            <a:extLst>
              <a:ext uri="{FF2B5EF4-FFF2-40B4-BE49-F238E27FC236}">
                <a16:creationId xmlns:a16="http://schemas.microsoft.com/office/drawing/2014/main" id="{7E352340-2215-DF2B-B0B0-DCB5942D9E60}"/>
              </a:ext>
            </a:extLst>
          </p:cNvPr>
          <p:cNvSpPr/>
          <p:nvPr/>
        </p:nvSpPr>
        <p:spPr>
          <a:xfrm>
            <a:off x="412600" y="1375312"/>
            <a:ext cx="4258200" cy="35280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527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elle 9">
            <a:extLst>
              <a:ext uri="{FF2B5EF4-FFF2-40B4-BE49-F238E27FC236}">
                <a16:creationId xmlns:a16="http://schemas.microsoft.com/office/drawing/2014/main" id="{A2A3E0E3-677A-E9B9-917E-AF7BD7B76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443954"/>
              </p:ext>
            </p:extLst>
          </p:nvPr>
        </p:nvGraphicFramePr>
        <p:xfrm>
          <a:off x="1136278" y="407278"/>
          <a:ext cx="6632180" cy="4328943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587323">
                  <a:extLst>
                    <a:ext uri="{9D8B030D-6E8A-4147-A177-3AD203B41FA5}">
                      <a16:colId xmlns:a16="http://schemas.microsoft.com/office/drawing/2014/main" val="1992001098"/>
                    </a:ext>
                  </a:extLst>
                </a:gridCol>
                <a:gridCol w="1681619">
                  <a:extLst>
                    <a:ext uri="{9D8B030D-6E8A-4147-A177-3AD203B41FA5}">
                      <a16:colId xmlns:a16="http://schemas.microsoft.com/office/drawing/2014/main" val="3938215913"/>
                    </a:ext>
                  </a:extLst>
                </a:gridCol>
                <a:gridCol w="1681619">
                  <a:extLst>
                    <a:ext uri="{9D8B030D-6E8A-4147-A177-3AD203B41FA5}">
                      <a16:colId xmlns:a16="http://schemas.microsoft.com/office/drawing/2014/main" val="2614741507"/>
                    </a:ext>
                  </a:extLst>
                </a:gridCol>
                <a:gridCol w="1681619">
                  <a:extLst>
                    <a:ext uri="{9D8B030D-6E8A-4147-A177-3AD203B41FA5}">
                      <a16:colId xmlns:a16="http://schemas.microsoft.com/office/drawing/2014/main" val="2476323153"/>
                    </a:ext>
                  </a:extLst>
                </a:gridCol>
              </a:tblGrid>
              <a:tr h="320663"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Projektphase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Zuständigkeit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Personentage</a:t>
                      </a:r>
                    </a:p>
                    <a:p>
                      <a:endParaRPr lang="de-DE" sz="700" dirty="0">
                        <a:solidFill>
                          <a:srgbClr val="D5B96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Kosten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715272"/>
                  </a:ext>
                </a:extLst>
              </a:tr>
              <a:tr h="200414"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Anforderungsdefinition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12.500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455151"/>
                  </a:ext>
                </a:extLst>
              </a:tr>
              <a:tr h="200414">
                <a:tc>
                  <a:txBody>
                    <a:bodyPr/>
                    <a:lstStyle/>
                    <a:p>
                      <a:pPr algn="ctr"/>
                      <a:endParaRPr lang="de-DE" sz="7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Junior 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5.000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860231"/>
                  </a:ext>
                </a:extLst>
              </a:tr>
              <a:tr h="200414">
                <a:tc>
                  <a:txBody>
                    <a:bodyPr/>
                    <a:lstStyle/>
                    <a:p>
                      <a:pPr algn="ctr"/>
                      <a:r>
                        <a:rPr lang="de-DE" sz="700" b="1" dirty="0">
                          <a:solidFill>
                            <a:schemeClr val="bg1"/>
                          </a:solidFill>
                        </a:rPr>
                        <a:t>GES: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7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17.500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019402"/>
                  </a:ext>
                </a:extLst>
              </a:tr>
              <a:tr h="200414">
                <a:tc>
                  <a:txBody>
                    <a:bodyPr/>
                    <a:lstStyle/>
                    <a:p>
                      <a:pPr algn="ctr"/>
                      <a:endParaRPr lang="de-DE" sz="7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7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7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7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573380"/>
                  </a:ext>
                </a:extLst>
              </a:tr>
              <a:tr h="200414">
                <a:tc>
                  <a:txBody>
                    <a:bodyPr/>
                    <a:lstStyle/>
                    <a:p>
                      <a:pPr algn="ctr"/>
                      <a:r>
                        <a:rPr lang="de-DE" sz="700" b="1" dirty="0">
                          <a:solidFill>
                            <a:schemeClr val="bg1"/>
                          </a:solidFill>
                        </a:rPr>
                        <a:t>Data Exploration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Senior 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10.000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568596"/>
                  </a:ext>
                </a:extLst>
              </a:tr>
              <a:tr h="200414">
                <a:tc>
                  <a:txBody>
                    <a:bodyPr/>
                    <a:lstStyle/>
                    <a:p>
                      <a:pPr algn="ctr"/>
                      <a:endParaRPr lang="de-DE" sz="7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Junior 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15.000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903584"/>
                  </a:ext>
                </a:extLst>
              </a:tr>
              <a:tr h="200414">
                <a:tc>
                  <a:txBody>
                    <a:bodyPr/>
                    <a:lstStyle/>
                    <a:p>
                      <a:pPr algn="ctr"/>
                      <a:r>
                        <a:rPr lang="de-DE" sz="700" b="1" dirty="0">
                          <a:solidFill>
                            <a:schemeClr val="bg1"/>
                          </a:solidFill>
                        </a:rPr>
                        <a:t>GES: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7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25.000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971699"/>
                  </a:ext>
                </a:extLst>
              </a:tr>
              <a:tr h="200414">
                <a:tc>
                  <a:txBody>
                    <a:bodyPr/>
                    <a:lstStyle/>
                    <a:p>
                      <a:pPr algn="ctr"/>
                      <a:endParaRPr lang="de-DE" sz="7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7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7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7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977896"/>
                  </a:ext>
                </a:extLst>
              </a:tr>
              <a:tr h="200414">
                <a:tc>
                  <a:txBody>
                    <a:bodyPr/>
                    <a:lstStyle/>
                    <a:p>
                      <a:pPr algn="ctr"/>
                      <a:r>
                        <a:rPr lang="de-DE" sz="700" b="1" dirty="0">
                          <a:solidFill>
                            <a:schemeClr val="bg1"/>
                          </a:solidFill>
                        </a:rPr>
                        <a:t>Konzeption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20.000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358918"/>
                  </a:ext>
                </a:extLst>
              </a:tr>
              <a:tr h="200414">
                <a:tc>
                  <a:txBody>
                    <a:bodyPr/>
                    <a:lstStyle/>
                    <a:p>
                      <a:pPr algn="ctr"/>
                      <a:endParaRPr lang="de-DE" sz="7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Senior 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18.000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558839"/>
                  </a:ext>
                </a:extLst>
              </a:tr>
              <a:tr h="200414">
                <a:tc>
                  <a:txBody>
                    <a:bodyPr/>
                    <a:lstStyle/>
                    <a:p>
                      <a:pPr algn="ctr"/>
                      <a:endParaRPr lang="de-DE" sz="7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Junior 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3.000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937102"/>
                  </a:ext>
                </a:extLst>
              </a:tr>
              <a:tr h="200414">
                <a:tc>
                  <a:txBody>
                    <a:bodyPr/>
                    <a:lstStyle/>
                    <a:p>
                      <a:pPr algn="ctr"/>
                      <a:r>
                        <a:rPr lang="de-DE" sz="700" b="1" dirty="0">
                          <a:solidFill>
                            <a:schemeClr val="bg1"/>
                          </a:solidFill>
                        </a:rPr>
                        <a:t>GES: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7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41.000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280954"/>
                  </a:ext>
                </a:extLst>
              </a:tr>
              <a:tr h="200414">
                <a:tc>
                  <a:txBody>
                    <a:bodyPr/>
                    <a:lstStyle/>
                    <a:p>
                      <a:pPr algn="ctr"/>
                      <a:endParaRPr lang="de-DE" sz="7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7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7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7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48832"/>
                  </a:ext>
                </a:extLst>
              </a:tr>
              <a:tr h="200414">
                <a:tc>
                  <a:txBody>
                    <a:bodyPr/>
                    <a:lstStyle/>
                    <a:p>
                      <a:pPr algn="ctr"/>
                      <a:r>
                        <a:rPr lang="de-DE" sz="700" b="1" dirty="0">
                          <a:solidFill>
                            <a:schemeClr val="bg1"/>
                          </a:solidFill>
                        </a:rPr>
                        <a:t>Implementierung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7.500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66805"/>
                  </a:ext>
                </a:extLst>
              </a:tr>
              <a:tr h="200414">
                <a:tc>
                  <a:txBody>
                    <a:bodyPr/>
                    <a:lstStyle/>
                    <a:p>
                      <a:pPr algn="ctr"/>
                      <a:endParaRPr lang="de-DE" sz="7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Senior 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24.000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590261"/>
                  </a:ext>
                </a:extLst>
              </a:tr>
              <a:tr h="200414">
                <a:tc>
                  <a:txBody>
                    <a:bodyPr/>
                    <a:lstStyle/>
                    <a:p>
                      <a:pPr algn="ctr"/>
                      <a:endParaRPr lang="de-DE" sz="7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Junior 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25.000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759260"/>
                  </a:ext>
                </a:extLst>
              </a:tr>
              <a:tr h="200414">
                <a:tc>
                  <a:txBody>
                    <a:bodyPr/>
                    <a:lstStyle/>
                    <a:p>
                      <a:pPr algn="ctr"/>
                      <a:r>
                        <a:rPr lang="de-DE" sz="700" b="1" dirty="0">
                          <a:solidFill>
                            <a:schemeClr val="bg1"/>
                          </a:solidFill>
                        </a:rPr>
                        <a:t>GES: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7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56.500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492316"/>
                  </a:ext>
                </a:extLst>
              </a:tr>
              <a:tr h="200414">
                <a:tc>
                  <a:txBody>
                    <a:bodyPr/>
                    <a:lstStyle/>
                    <a:p>
                      <a:pPr algn="ctr"/>
                      <a:endParaRPr lang="de-DE" sz="7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7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7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7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517261"/>
                  </a:ext>
                </a:extLst>
              </a:tr>
              <a:tr h="200414">
                <a:tc>
                  <a:txBody>
                    <a:bodyPr/>
                    <a:lstStyle/>
                    <a:p>
                      <a:pPr algn="ctr"/>
                      <a:r>
                        <a:rPr lang="de-DE" sz="700" b="1" dirty="0">
                          <a:solidFill>
                            <a:schemeClr val="bg1"/>
                          </a:solidFill>
                        </a:rPr>
                        <a:t>TOTAL: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7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140.000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990024"/>
                  </a:ext>
                </a:extLst>
              </a:tr>
              <a:tr h="200414">
                <a:tc>
                  <a:txBody>
                    <a:bodyPr/>
                    <a:lstStyle/>
                    <a:p>
                      <a:pPr algn="ctr"/>
                      <a:r>
                        <a:rPr lang="de-DE" sz="700" b="1" dirty="0">
                          <a:solidFill>
                            <a:schemeClr val="bg1"/>
                          </a:solidFill>
                        </a:rPr>
                        <a:t>(mit Material)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7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7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700" dirty="0">
                          <a:solidFill>
                            <a:schemeClr val="bg1"/>
                          </a:solidFill>
                        </a:rPr>
                        <a:t>(145.000)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43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253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>
            <a:spLocks noGrp="1"/>
          </p:cNvSpPr>
          <p:nvPr>
            <p:ph type="title" idx="2"/>
          </p:nvPr>
        </p:nvSpPr>
        <p:spPr>
          <a:xfrm>
            <a:off x="474293" y="670323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2" name="Google Shape;182;p33"/>
          <p:cNvSpPr txBox="1">
            <a:spLocks noGrp="1"/>
          </p:cNvSpPr>
          <p:nvPr>
            <p:ph type="ctrTitle"/>
          </p:nvPr>
        </p:nvSpPr>
        <p:spPr>
          <a:xfrm>
            <a:off x="2362220" y="69721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vs. Lösung</a:t>
            </a:r>
            <a:endParaRPr dirty="0"/>
          </a:p>
        </p:txBody>
      </p:sp>
      <p:sp>
        <p:nvSpPr>
          <p:cNvPr id="183" name="Google Shape;183;p33"/>
          <p:cNvSpPr txBox="1">
            <a:spLocks noGrp="1"/>
          </p:cNvSpPr>
          <p:nvPr>
            <p:ph type="subTitle" idx="1"/>
          </p:nvPr>
        </p:nvSpPr>
        <p:spPr>
          <a:xfrm>
            <a:off x="2362220" y="1035854"/>
            <a:ext cx="4489055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Problemstellung &amp; Lösungsansätze der Commeatus AG</a:t>
            </a:r>
            <a:endParaRPr sz="1200" dirty="0"/>
          </a:p>
        </p:txBody>
      </p:sp>
      <p:sp>
        <p:nvSpPr>
          <p:cNvPr id="184" name="Google Shape;184;p33"/>
          <p:cNvSpPr txBox="1">
            <a:spLocks noGrp="1"/>
          </p:cNvSpPr>
          <p:nvPr>
            <p:ph type="ctrTitle" idx="3"/>
          </p:nvPr>
        </p:nvSpPr>
        <p:spPr>
          <a:xfrm>
            <a:off x="2362220" y="1707021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Produkt</a:t>
            </a:r>
            <a:endParaRPr dirty="0"/>
          </a:p>
        </p:txBody>
      </p:sp>
      <p:sp>
        <p:nvSpPr>
          <p:cNvPr id="185" name="Google Shape;185;p33"/>
          <p:cNvSpPr txBox="1">
            <a:spLocks noGrp="1"/>
          </p:cNvSpPr>
          <p:nvPr>
            <p:ph type="subTitle" idx="4"/>
          </p:nvPr>
        </p:nvSpPr>
        <p:spPr>
          <a:xfrm>
            <a:off x="2362220" y="2042064"/>
            <a:ext cx="4489053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Einsatz modernster KI für bahnbrechende Ergebnisse</a:t>
            </a:r>
            <a:endParaRPr sz="1200" dirty="0"/>
          </a:p>
        </p:txBody>
      </p:sp>
      <p:sp>
        <p:nvSpPr>
          <p:cNvPr id="186" name="Google Shape;186;p33"/>
          <p:cNvSpPr txBox="1">
            <a:spLocks noGrp="1"/>
          </p:cNvSpPr>
          <p:nvPr>
            <p:ph type="title" idx="5"/>
          </p:nvPr>
        </p:nvSpPr>
        <p:spPr>
          <a:xfrm>
            <a:off x="474293" y="168282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type="ctrTitle" idx="6"/>
          </p:nvPr>
        </p:nvSpPr>
        <p:spPr>
          <a:xfrm>
            <a:off x="2362220" y="2716832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Vorgehensweise</a:t>
            </a:r>
            <a:endParaRPr dirty="0"/>
          </a:p>
        </p:txBody>
      </p:sp>
      <p:sp>
        <p:nvSpPr>
          <p:cNvPr id="188" name="Google Shape;188;p33"/>
          <p:cNvSpPr txBox="1">
            <a:spLocks noGrp="1"/>
          </p:cNvSpPr>
          <p:nvPr>
            <p:ph type="subTitle" idx="7"/>
          </p:nvPr>
        </p:nvSpPr>
        <p:spPr>
          <a:xfrm>
            <a:off x="2362218" y="3048274"/>
            <a:ext cx="4489052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Methodik und Vorgehen zur Problemlösung</a:t>
            </a:r>
            <a:endParaRPr sz="1200" dirty="0"/>
          </a:p>
        </p:txBody>
      </p:sp>
      <p:sp>
        <p:nvSpPr>
          <p:cNvPr id="189" name="Google Shape;189;p33"/>
          <p:cNvSpPr txBox="1">
            <a:spLocks noGrp="1"/>
          </p:cNvSpPr>
          <p:nvPr>
            <p:ph type="title" idx="8"/>
          </p:nvPr>
        </p:nvSpPr>
        <p:spPr>
          <a:xfrm>
            <a:off x="474293" y="2713251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ctrTitle" idx="9"/>
          </p:nvPr>
        </p:nvSpPr>
        <p:spPr>
          <a:xfrm>
            <a:off x="2362220" y="3726643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Zeitplan</a:t>
            </a:r>
            <a:endParaRPr dirty="0"/>
          </a:p>
        </p:txBody>
      </p:sp>
      <p:sp>
        <p:nvSpPr>
          <p:cNvPr id="191" name="Google Shape;191;p33"/>
          <p:cNvSpPr txBox="1">
            <a:spLocks noGrp="1"/>
          </p:cNvSpPr>
          <p:nvPr>
            <p:ph type="subTitle" idx="13"/>
          </p:nvPr>
        </p:nvSpPr>
        <p:spPr>
          <a:xfrm>
            <a:off x="2362220" y="4054484"/>
            <a:ext cx="448905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Angebot und Zeitplan der Commeatus AG</a:t>
            </a:r>
            <a:endParaRPr sz="1200" dirty="0"/>
          </a:p>
        </p:txBody>
      </p:sp>
      <p:sp>
        <p:nvSpPr>
          <p:cNvPr id="192" name="Google Shape;192;p33"/>
          <p:cNvSpPr txBox="1">
            <a:spLocks noGrp="1"/>
          </p:cNvSpPr>
          <p:nvPr>
            <p:ph type="title" idx="14"/>
          </p:nvPr>
        </p:nvSpPr>
        <p:spPr>
          <a:xfrm>
            <a:off x="474293" y="374367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A4CF37F-2192-E482-A6E4-04F1404C42B6}"/>
              </a:ext>
            </a:extLst>
          </p:cNvPr>
          <p:cNvCxnSpPr/>
          <p:nvPr/>
        </p:nvCxnSpPr>
        <p:spPr>
          <a:xfrm>
            <a:off x="2191871" y="800100"/>
            <a:ext cx="0" cy="350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5100750" y="1292375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Einleitung</a:t>
            </a:r>
            <a:endParaRPr dirty="0"/>
          </a:p>
        </p:txBody>
      </p:sp>
      <p:sp>
        <p:nvSpPr>
          <p:cNvPr id="198" name="Google Shape;198;p34"/>
          <p:cNvSpPr txBox="1">
            <a:spLocks noGrp="1"/>
          </p:cNvSpPr>
          <p:nvPr>
            <p:ph type="body" idx="1"/>
          </p:nvPr>
        </p:nvSpPr>
        <p:spPr>
          <a:xfrm>
            <a:off x="5100750" y="2101824"/>
            <a:ext cx="2808000" cy="2332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/>
              <a:t>Jeder kennt es: besonders zu </a:t>
            </a:r>
            <a:r>
              <a:rPr lang="de-DE" b="1" dirty="0">
                <a:solidFill>
                  <a:srgbClr val="D5B961"/>
                </a:solidFill>
              </a:rPr>
              <a:t>Stoßzeiten</a:t>
            </a:r>
            <a:r>
              <a:rPr lang="de-DE" dirty="0"/>
              <a:t> stauen sich Autos </a:t>
            </a:r>
            <a:r>
              <a:rPr lang="de-DE" b="1" dirty="0">
                <a:solidFill>
                  <a:srgbClr val="D5B961"/>
                </a:solidFill>
              </a:rPr>
              <a:t>vor</a:t>
            </a:r>
            <a:r>
              <a:rPr lang="de-DE" dirty="0"/>
              <a:t> und </a:t>
            </a:r>
            <a:r>
              <a:rPr lang="de-DE" b="1" dirty="0">
                <a:solidFill>
                  <a:srgbClr val="D5B961"/>
                </a:solidFill>
              </a:rPr>
              <a:t>hinter Ampeln </a:t>
            </a:r>
            <a:r>
              <a:rPr lang="de-DE" dirty="0"/>
              <a:t>aufgrund gegenläufiger Ampelschaltungen.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/>
              <a:t>Hinter den Ampeln verläuft der Verkehr nahezu </a:t>
            </a:r>
            <a:r>
              <a:rPr lang="de-DE" b="1" dirty="0">
                <a:solidFill>
                  <a:srgbClr val="D5B961"/>
                </a:solidFill>
              </a:rPr>
              <a:t>störungsfrei</a:t>
            </a:r>
            <a:r>
              <a:rPr lang="de-DE" dirty="0"/>
              <a:t>. Die Gründe für innerstädtische Staus sind bekannt – </a:t>
            </a:r>
            <a:r>
              <a:rPr lang="de-DE" b="1" dirty="0">
                <a:solidFill>
                  <a:srgbClr val="D5B961"/>
                </a:solidFill>
              </a:rPr>
              <a:t>Lösungen</a:t>
            </a:r>
            <a:r>
              <a:rPr lang="de-DE" dirty="0"/>
              <a:t> gab es bis dato keine.</a:t>
            </a:r>
            <a:endParaRPr lang="en-US" dirty="0"/>
          </a:p>
        </p:txBody>
      </p:sp>
      <p:pic>
        <p:nvPicPr>
          <p:cNvPr id="199" name="Google Shape;199;p34"/>
          <p:cNvPicPr preferRelativeResize="0"/>
          <p:nvPr/>
        </p:nvPicPr>
        <p:blipFill rotWithShape="1">
          <a:blip r:embed="rId3">
            <a:alphaModFix/>
          </a:blip>
          <a:srcRect l="12478" r="37708"/>
          <a:stretch/>
        </p:blipFill>
        <p:spPr>
          <a:xfrm>
            <a:off x="0" y="0"/>
            <a:ext cx="384322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/>
          <p:nvPr/>
        </p:nvSpPr>
        <p:spPr>
          <a:xfrm>
            <a:off x="-12300" y="0"/>
            <a:ext cx="3855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"/>
          <p:cNvSpPr txBox="1">
            <a:spLocks noGrp="1"/>
          </p:cNvSpPr>
          <p:nvPr>
            <p:ph type="title"/>
          </p:nvPr>
        </p:nvSpPr>
        <p:spPr>
          <a:xfrm>
            <a:off x="311700" y="1263105"/>
            <a:ext cx="8520600" cy="17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0" dirty="0"/>
              <a:t>221 Milliarden Euro</a:t>
            </a:r>
            <a:endParaRPr lang="en" sz="8000" dirty="0"/>
          </a:p>
        </p:txBody>
      </p:sp>
      <p:sp>
        <p:nvSpPr>
          <p:cNvPr id="457" name="Google Shape;457;p50"/>
          <p:cNvSpPr txBox="1">
            <a:spLocks noGrp="1"/>
          </p:cNvSpPr>
          <p:nvPr>
            <p:ph type="body" idx="1"/>
          </p:nvPr>
        </p:nvSpPr>
        <p:spPr>
          <a:xfrm>
            <a:off x="311700" y="3102530"/>
            <a:ext cx="85206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Kosten durch Staus (jährlich, EU)</a:t>
            </a:r>
            <a:endParaRPr dirty="0"/>
          </a:p>
        </p:txBody>
      </p:sp>
      <p:cxnSp>
        <p:nvCxnSpPr>
          <p:cNvPr id="458" name="Google Shape;458;p50"/>
          <p:cNvCxnSpPr>
            <a:stCxn id="456" idx="0"/>
          </p:cNvCxnSpPr>
          <p:nvPr/>
        </p:nvCxnSpPr>
        <p:spPr>
          <a:xfrm rot="10800000">
            <a:off x="4572000" y="-95595"/>
            <a:ext cx="0" cy="1358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0"/>
          <p:cNvCxnSpPr>
            <a:stCxn id="457" idx="2"/>
          </p:cNvCxnSpPr>
          <p:nvPr/>
        </p:nvCxnSpPr>
        <p:spPr>
          <a:xfrm>
            <a:off x="4572000" y="3798230"/>
            <a:ext cx="0" cy="1518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471069F8-80F3-2A18-31BE-0B88BE70C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0" y="3546403"/>
            <a:ext cx="1320860" cy="1552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title"/>
          </p:nvPr>
        </p:nvSpPr>
        <p:spPr>
          <a:xfrm>
            <a:off x="4931325" y="2270488"/>
            <a:ext cx="4109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vs. Lösung</a:t>
            </a:r>
            <a:endParaRPr dirty="0"/>
          </a:p>
        </p:txBody>
      </p:sp>
      <p:sp>
        <p:nvSpPr>
          <p:cNvPr id="206" name="Google Shape;206;p35"/>
          <p:cNvSpPr txBox="1">
            <a:spLocks noGrp="1"/>
          </p:cNvSpPr>
          <p:nvPr>
            <p:ph type="title" idx="2"/>
          </p:nvPr>
        </p:nvSpPr>
        <p:spPr>
          <a:xfrm>
            <a:off x="4931325" y="1075113"/>
            <a:ext cx="3343200" cy="9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7" name="Google Shape;207;p35"/>
          <p:cNvSpPr txBox="1">
            <a:spLocks noGrp="1"/>
          </p:cNvSpPr>
          <p:nvPr>
            <p:ph type="subTitle" idx="1"/>
          </p:nvPr>
        </p:nvSpPr>
        <p:spPr>
          <a:xfrm>
            <a:off x="4931325" y="3275788"/>
            <a:ext cx="310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Problemstellung &amp; Lösungsansätze der </a:t>
            </a:r>
            <a:r>
              <a:rPr lang="de-DE" dirty="0" err="1"/>
              <a:t>Commeatus</a:t>
            </a:r>
            <a:r>
              <a:rPr lang="de-DE" dirty="0"/>
              <a:t> AG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8" name="Google Shape;208;p35"/>
          <p:cNvPicPr preferRelativeResize="0"/>
          <p:nvPr/>
        </p:nvPicPr>
        <p:blipFill rotWithShape="1">
          <a:blip r:embed="rId3">
            <a:alphaModFix/>
          </a:blip>
          <a:srcRect l="4168"/>
          <a:stretch/>
        </p:blipFill>
        <p:spPr>
          <a:xfrm>
            <a:off x="-32825" y="1010050"/>
            <a:ext cx="4489796" cy="31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/>
          <p:nvPr/>
        </p:nvSpPr>
        <p:spPr>
          <a:xfrm>
            <a:off x="-32800" y="1009950"/>
            <a:ext cx="4489800" cy="31233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>
            <a:spLocks noGrp="1"/>
          </p:cNvSpPr>
          <p:nvPr>
            <p:ph type="title"/>
          </p:nvPr>
        </p:nvSpPr>
        <p:spPr>
          <a:xfrm>
            <a:off x="1214550" y="1292375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Commeatus AG</a:t>
            </a:r>
            <a:endParaRPr dirty="0"/>
          </a:p>
        </p:txBody>
      </p:sp>
      <p:sp>
        <p:nvSpPr>
          <p:cNvPr id="215" name="Google Shape;215;p36"/>
          <p:cNvSpPr txBox="1">
            <a:spLocks noGrp="1"/>
          </p:cNvSpPr>
          <p:nvPr>
            <p:ph type="body" idx="1"/>
          </p:nvPr>
        </p:nvSpPr>
        <p:spPr>
          <a:xfrm>
            <a:off x="1214549" y="1887470"/>
            <a:ext cx="2967485" cy="23852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600" b="1" dirty="0">
                <a:solidFill>
                  <a:srgbClr val="D5B961"/>
                </a:solidFill>
              </a:rPr>
              <a:t>Alle</a:t>
            </a:r>
            <a:r>
              <a:rPr lang="de-DE" sz="1600" dirty="0"/>
              <a:t> Wege führen nach Rom…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600" dirty="0"/>
              <a:t>Dank </a:t>
            </a:r>
            <a:r>
              <a:rPr lang="de-DE" sz="1600" b="1" dirty="0">
                <a:solidFill>
                  <a:srgbClr val="D5B961"/>
                </a:solidFill>
              </a:rPr>
              <a:t>Uns</a:t>
            </a:r>
            <a:r>
              <a:rPr lang="de-DE" sz="1600" dirty="0"/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de-DE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de-DE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Seit der Gründung im Jahr </a:t>
            </a:r>
            <a:r>
              <a:rPr lang="de-DE" b="1" dirty="0">
                <a:solidFill>
                  <a:srgbClr val="D5B961"/>
                </a:solidFill>
              </a:rPr>
              <a:t>2022</a:t>
            </a:r>
            <a:r>
              <a:rPr lang="de-DE" dirty="0"/>
              <a:t> konnte die </a:t>
            </a:r>
            <a:r>
              <a:rPr lang="de-DE" dirty="0" err="1"/>
              <a:t>Commeatus</a:t>
            </a:r>
            <a:r>
              <a:rPr lang="de-DE" dirty="0"/>
              <a:t> AG ihr Portfolio in den Bereichen </a:t>
            </a:r>
            <a:r>
              <a:rPr lang="de-DE" b="1" dirty="0" err="1">
                <a:solidFill>
                  <a:srgbClr val="D5B961"/>
                </a:solidFill>
              </a:rPr>
              <a:t>Machine</a:t>
            </a:r>
            <a:r>
              <a:rPr lang="de-DE" b="1" dirty="0">
                <a:solidFill>
                  <a:srgbClr val="D5B961"/>
                </a:solidFill>
              </a:rPr>
              <a:t> Learning</a:t>
            </a:r>
            <a:r>
              <a:rPr lang="de-DE" dirty="0"/>
              <a:t>, </a:t>
            </a:r>
            <a:r>
              <a:rPr lang="de-DE" b="1" dirty="0">
                <a:solidFill>
                  <a:srgbClr val="D5B961"/>
                </a:solidFill>
              </a:rPr>
              <a:t>Data Analysis</a:t>
            </a:r>
            <a:r>
              <a:rPr lang="de-DE" dirty="0"/>
              <a:t> und </a:t>
            </a:r>
            <a:r>
              <a:rPr lang="de-DE" b="1" dirty="0">
                <a:solidFill>
                  <a:srgbClr val="D5B961"/>
                </a:solidFill>
              </a:rPr>
              <a:t>Verkehr</a:t>
            </a:r>
            <a:r>
              <a:rPr lang="de-DE" dirty="0"/>
              <a:t> stetig ausbauen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/>
          </a:p>
        </p:txBody>
      </p:sp>
      <p:sp>
        <p:nvSpPr>
          <p:cNvPr id="216" name="Google Shape;216;p36"/>
          <p:cNvSpPr txBox="1">
            <a:spLocks noGrp="1"/>
          </p:cNvSpPr>
          <p:nvPr>
            <p:ph type="ctrTitle" idx="4294967295"/>
          </p:nvPr>
        </p:nvSpPr>
        <p:spPr>
          <a:xfrm>
            <a:off x="5260874" y="2711550"/>
            <a:ext cx="2535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Commeatus AG</a:t>
            </a:r>
            <a:endParaRPr sz="1800" dirty="0">
              <a:solidFill>
                <a:schemeClr val="lt1"/>
              </a:solidFill>
            </a:endParaRPr>
          </a:p>
        </p:txBody>
      </p:sp>
      <p:grpSp>
        <p:nvGrpSpPr>
          <p:cNvPr id="217" name="Google Shape;217;p36"/>
          <p:cNvGrpSpPr/>
          <p:nvPr/>
        </p:nvGrpSpPr>
        <p:grpSpPr>
          <a:xfrm>
            <a:off x="6108180" y="1750328"/>
            <a:ext cx="840385" cy="836425"/>
            <a:chOff x="1178525" y="238125"/>
            <a:chExt cx="5262275" cy="5237475"/>
          </a:xfrm>
        </p:grpSpPr>
        <p:sp>
          <p:nvSpPr>
            <p:cNvPr id="218" name="Google Shape;218;p36"/>
            <p:cNvSpPr/>
            <p:nvPr/>
          </p:nvSpPr>
          <p:spPr>
            <a:xfrm>
              <a:off x="1178525" y="238125"/>
              <a:ext cx="5262275" cy="5237475"/>
            </a:xfrm>
            <a:custGeom>
              <a:avLst/>
              <a:gdLst/>
              <a:ahLst/>
              <a:cxnLst/>
              <a:rect l="l" t="t" r="r" b="b"/>
              <a:pathLst>
                <a:path w="210491" h="209499" extrusionOk="0">
                  <a:moveTo>
                    <a:pt x="104753" y="43457"/>
                  </a:moveTo>
                  <a:cubicBezTo>
                    <a:pt x="138546" y="43457"/>
                    <a:pt x="166039" y="70955"/>
                    <a:pt x="166039" y="104749"/>
                  </a:cubicBezTo>
                  <a:cubicBezTo>
                    <a:pt x="166039" y="138546"/>
                    <a:pt x="138546" y="166043"/>
                    <a:pt x="104753" y="166043"/>
                  </a:cubicBezTo>
                  <a:cubicBezTo>
                    <a:pt x="70954" y="166042"/>
                    <a:pt x="43460" y="138544"/>
                    <a:pt x="43460" y="104748"/>
                  </a:cubicBezTo>
                  <a:cubicBezTo>
                    <a:pt x="43460" y="70954"/>
                    <a:pt x="70954" y="43457"/>
                    <a:pt x="104753" y="43457"/>
                  </a:cubicBezTo>
                  <a:close/>
                  <a:moveTo>
                    <a:pt x="104751" y="0"/>
                  </a:moveTo>
                  <a:cubicBezTo>
                    <a:pt x="46990" y="0"/>
                    <a:pt x="0" y="46989"/>
                    <a:pt x="0" y="104748"/>
                  </a:cubicBezTo>
                  <a:cubicBezTo>
                    <a:pt x="0" y="162509"/>
                    <a:pt x="46992" y="209499"/>
                    <a:pt x="104751" y="209499"/>
                  </a:cubicBezTo>
                  <a:lnTo>
                    <a:pt x="210491" y="209499"/>
                  </a:lnTo>
                  <a:lnTo>
                    <a:pt x="209500" y="104748"/>
                  </a:lnTo>
                  <a:cubicBezTo>
                    <a:pt x="209500" y="46989"/>
                    <a:pt x="162512" y="0"/>
                    <a:pt x="104751" y="0"/>
                  </a:cubicBezTo>
                  <a:close/>
                </a:path>
              </a:pathLst>
            </a:custGeom>
            <a:solidFill>
              <a:srgbClr val="D5B9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6"/>
            <p:cNvSpPr/>
            <p:nvPr/>
          </p:nvSpPr>
          <p:spPr>
            <a:xfrm>
              <a:off x="2037350" y="1096875"/>
              <a:ext cx="3519825" cy="3519975"/>
            </a:xfrm>
            <a:custGeom>
              <a:avLst/>
              <a:gdLst/>
              <a:ahLst/>
              <a:cxnLst/>
              <a:rect l="l" t="t" r="r" b="b"/>
              <a:pathLst>
                <a:path w="140793" h="140799" extrusionOk="0">
                  <a:moveTo>
                    <a:pt x="70398" y="18214"/>
                  </a:moveTo>
                  <a:cubicBezTo>
                    <a:pt x="99171" y="18214"/>
                    <a:pt x="122579" y="41622"/>
                    <a:pt x="122579" y="70398"/>
                  </a:cubicBezTo>
                  <a:cubicBezTo>
                    <a:pt x="122579" y="99174"/>
                    <a:pt x="99172" y="122585"/>
                    <a:pt x="70398" y="122585"/>
                  </a:cubicBezTo>
                  <a:cubicBezTo>
                    <a:pt x="41626" y="122585"/>
                    <a:pt x="18214" y="99173"/>
                    <a:pt x="18214" y="70398"/>
                  </a:cubicBezTo>
                  <a:cubicBezTo>
                    <a:pt x="18214" y="41622"/>
                    <a:pt x="41625" y="18214"/>
                    <a:pt x="70398" y="18214"/>
                  </a:cubicBezTo>
                  <a:close/>
                  <a:moveTo>
                    <a:pt x="70398" y="0"/>
                  </a:moveTo>
                  <a:cubicBezTo>
                    <a:pt x="31580" y="0"/>
                    <a:pt x="1" y="31579"/>
                    <a:pt x="1" y="70398"/>
                  </a:cubicBezTo>
                  <a:cubicBezTo>
                    <a:pt x="1" y="109216"/>
                    <a:pt x="31580" y="140798"/>
                    <a:pt x="70398" y="140798"/>
                  </a:cubicBezTo>
                  <a:cubicBezTo>
                    <a:pt x="109213" y="140798"/>
                    <a:pt x="140792" y="109216"/>
                    <a:pt x="140792" y="70398"/>
                  </a:cubicBezTo>
                  <a:cubicBezTo>
                    <a:pt x="140792" y="31580"/>
                    <a:pt x="109213" y="0"/>
                    <a:pt x="70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EF075EBA-7FD4-A22C-6592-CA49F5191470}"/>
              </a:ext>
            </a:extLst>
          </p:cNvPr>
          <p:cNvSpPr/>
          <p:nvPr/>
        </p:nvSpPr>
        <p:spPr>
          <a:xfrm>
            <a:off x="5511452" y="1381562"/>
            <a:ext cx="2100775" cy="2100775"/>
          </a:xfrm>
          <a:prstGeom prst="rect">
            <a:avLst/>
          </a:prstGeom>
          <a:noFill/>
          <a:ln>
            <a:solidFill>
              <a:srgbClr val="D5B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Google Shape;378;p41">
            <a:extLst>
              <a:ext uri="{FF2B5EF4-FFF2-40B4-BE49-F238E27FC236}">
                <a16:creationId xmlns:a16="http://schemas.microsoft.com/office/drawing/2014/main" id="{A4C820E4-9068-CB19-A545-EAFE37ADE5AD}"/>
              </a:ext>
            </a:extLst>
          </p:cNvPr>
          <p:cNvSpPr txBox="1">
            <a:spLocks/>
          </p:cNvSpPr>
          <p:nvPr/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900" smtClean="0">
                <a:solidFill>
                  <a:srgbClr val="D5B961"/>
                </a:solidFill>
              </a:rPr>
              <a:pPr/>
              <a:t>6</a:t>
            </a:fld>
            <a:endParaRPr lang="en" sz="900" dirty="0">
              <a:solidFill>
                <a:srgbClr val="D5B961"/>
              </a:solidFill>
            </a:endParaRPr>
          </a:p>
        </p:txBody>
      </p:sp>
      <p:sp>
        <p:nvSpPr>
          <p:cNvPr id="10" name="Google Shape;379;p41">
            <a:extLst>
              <a:ext uri="{FF2B5EF4-FFF2-40B4-BE49-F238E27FC236}">
                <a16:creationId xmlns:a16="http://schemas.microsoft.com/office/drawing/2014/main" id="{EDC3B332-A101-8A0A-3445-A72C0749C389}"/>
              </a:ext>
            </a:extLst>
          </p:cNvPr>
          <p:cNvSpPr txBox="1">
            <a:spLocks/>
          </p:cNvSpPr>
          <p:nvPr/>
        </p:nvSpPr>
        <p:spPr>
          <a:xfrm>
            <a:off x="3168001" y="4623854"/>
            <a:ext cx="2807999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de-DE" sz="900" dirty="0" err="1">
                <a:solidFill>
                  <a:srgbClr val="D5B961"/>
                </a:solidFill>
              </a:rPr>
              <a:t>Commeatus</a:t>
            </a:r>
            <a:r>
              <a:rPr lang="de-DE" sz="900" dirty="0">
                <a:solidFill>
                  <a:srgbClr val="D5B961"/>
                </a:solidFill>
              </a:rPr>
              <a:t> AG| Pitch Präsentation</a:t>
            </a:r>
          </a:p>
        </p:txBody>
      </p:sp>
      <p:sp>
        <p:nvSpPr>
          <p:cNvPr id="11" name="Google Shape;381;p41">
            <a:extLst>
              <a:ext uri="{FF2B5EF4-FFF2-40B4-BE49-F238E27FC236}">
                <a16:creationId xmlns:a16="http://schemas.microsoft.com/office/drawing/2014/main" id="{8F85168E-3F82-4419-53FF-AEC8390D7C07}"/>
              </a:ext>
            </a:extLst>
          </p:cNvPr>
          <p:cNvSpPr txBox="1">
            <a:spLocks/>
          </p:cNvSpPr>
          <p:nvPr/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900" dirty="0">
                <a:solidFill>
                  <a:srgbClr val="D5B961"/>
                </a:solidFill>
              </a:rPr>
              <a:t>2022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C15F76B0-9B21-30E8-340B-C764EBCE5713}"/>
              </a:ext>
            </a:extLst>
          </p:cNvPr>
          <p:cNvCxnSpPr>
            <a:cxnSpLocks/>
          </p:cNvCxnSpPr>
          <p:nvPr/>
        </p:nvCxnSpPr>
        <p:spPr>
          <a:xfrm>
            <a:off x="796738" y="4592179"/>
            <a:ext cx="75505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4F6B37D-4DF9-DB98-5254-7770FBF3CBDF}"/>
              </a:ext>
            </a:extLst>
          </p:cNvPr>
          <p:cNvCxnSpPr>
            <a:cxnSpLocks/>
          </p:cNvCxnSpPr>
          <p:nvPr/>
        </p:nvCxnSpPr>
        <p:spPr>
          <a:xfrm>
            <a:off x="1284338" y="2849383"/>
            <a:ext cx="2738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/>
          <p:nvPr/>
        </p:nvSpPr>
        <p:spPr>
          <a:xfrm>
            <a:off x="2093850" y="1536671"/>
            <a:ext cx="4956300" cy="2567700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8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241" name="Google Shape;241;p38"/>
          <p:cNvSpPr txBox="1">
            <a:spLocks noGrp="1"/>
          </p:cNvSpPr>
          <p:nvPr>
            <p:ph type="subTitle" idx="1"/>
          </p:nvPr>
        </p:nvSpPr>
        <p:spPr>
          <a:xfrm>
            <a:off x="2609400" y="1752064"/>
            <a:ext cx="3925200" cy="2136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solidFill>
                  <a:srgbClr val="D5B961"/>
                </a:solidFill>
              </a:rPr>
              <a:t>Verstopfte Straßen </a:t>
            </a:r>
            <a:r>
              <a:rPr lang="de-DE" dirty="0"/>
              <a:t>und </a:t>
            </a:r>
            <a:r>
              <a:rPr lang="de-DE" b="1" dirty="0">
                <a:solidFill>
                  <a:srgbClr val="D5B961"/>
                </a:solidFill>
              </a:rPr>
              <a:t>Staus</a:t>
            </a:r>
            <a:r>
              <a:rPr lang="de-DE" dirty="0"/>
              <a:t> kosten täglich viele Bürger und Bürgerinnen eine enorme Menge an </a:t>
            </a:r>
            <a:r>
              <a:rPr lang="de-DE" b="1" dirty="0">
                <a:solidFill>
                  <a:srgbClr val="D5B961"/>
                </a:solidFill>
              </a:rPr>
              <a:t>Zeit</a:t>
            </a:r>
            <a:r>
              <a:rPr lang="de-DE" dirty="0"/>
              <a:t> und </a:t>
            </a:r>
            <a:r>
              <a:rPr lang="de-DE" b="1" dirty="0">
                <a:solidFill>
                  <a:srgbClr val="D5B961"/>
                </a:solidFill>
              </a:rPr>
              <a:t>Geld</a:t>
            </a:r>
            <a:r>
              <a:rPr lang="de-DE" dirty="0"/>
              <a:t> und führen zu hohen </a:t>
            </a:r>
            <a:r>
              <a:rPr lang="de-DE" b="1" dirty="0">
                <a:solidFill>
                  <a:srgbClr val="D5B961"/>
                </a:solidFill>
              </a:rPr>
              <a:t>Umweltbelastungen</a:t>
            </a:r>
            <a:r>
              <a:rPr lang="de-DE" dirty="0"/>
              <a:t> -  besonders zu Stoßzeiten.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solidFill>
                  <a:srgbClr val="D5B961"/>
                </a:solidFill>
              </a:rPr>
              <a:t>Studien</a:t>
            </a:r>
            <a:r>
              <a:rPr lang="de-DE" dirty="0"/>
              <a:t> belegen, dass im innerstädtischen Verkehr besonders </a:t>
            </a:r>
            <a:r>
              <a:rPr lang="de-DE" b="1" dirty="0">
                <a:solidFill>
                  <a:srgbClr val="D5B961"/>
                </a:solidFill>
              </a:rPr>
              <a:t>schlecht abgestimmte Ampelschaltungen</a:t>
            </a:r>
            <a:r>
              <a:rPr lang="de-DE" dirty="0"/>
              <a:t> dazu beitragen.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97F9FFB-0907-65A5-FCDE-3A5E27D8C33F}"/>
              </a:ext>
            </a:extLst>
          </p:cNvPr>
          <p:cNvCxnSpPr>
            <a:cxnSpLocks/>
          </p:cNvCxnSpPr>
          <p:nvPr/>
        </p:nvCxnSpPr>
        <p:spPr>
          <a:xfrm>
            <a:off x="2715572" y="2918961"/>
            <a:ext cx="3715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78;p41">
            <a:extLst>
              <a:ext uri="{FF2B5EF4-FFF2-40B4-BE49-F238E27FC236}">
                <a16:creationId xmlns:a16="http://schemas.microsoft.com/office/drawing/2014/main" id="{CA2A0621-950B-4166-7D47-DA9DD08AB8C5}"/>
              </a:ext>
            </a:extLst>
          </p:cNvPr>
          <p:cNvSpPr txBox="1">
            <a:spLocks/>
          </p:cNvSpPr>
          <p:nvPr/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900" smtClean="0">
                <a:solidFill>
                  <a:srgbClr val="D5B961"/>
                </a:solidFill>
              </a:rPr>
              <a:pPr/>
              <a:t>7</a:t>
            </a:fld>
            <a:endParaRPr lang="en" sz="900" dirty="0">
              <a:solidFill>
                <a:srgbClr val="D5B961"/>
              </a:solidFill>
            </a:endParaRPr>
          </a:p>
        </p:txBody>
      </p:sp>
      <p:sp>
        <p:nvSpPr>
          <p:cNvPr id="7" name="Google Shape;379;p41">
            <a:extLst>
              <a:ext uri="{FF2B5EF4-FFF2-40B4-BE49-F238E27FC236}">
                <a16:creationId xmlns:a16="http://schemas.microsoft.com/office/drawing/2014/main" id="{05C7F263-8091-7AB6-FBE2-EE0909945304}"/>
              </a:ext>
            </a:extLst>
          </p:cNvPr>
          <p:cNvSpPr txBox="1">
            <a:spLocks/>
          </p:cNvSpPr>
          <p:nvPr/>
        </p:nvSpPr>
        <p:spPr>
          <a:xfrm>
            <a:off x="3168001" y="4623854"/>
            <a:ext cx="2807999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de-DE" sz="900" dirty="0" err="1">
                <a:solidFill>
                  <a:srgbClr val="D5B961"/>
                </a:solidFill>
              </a:rPr>
              <a:t>Commeatus</a:t>
            </a:r>
            <a:r>
              <a:rPr lang="de-DE" sz="900" dirty="0">
                <a:solidFill>
                  <a:srgbClr val="D5B961"/>
                </a:solidFill>
              </a:rPr>
              <a:t> AG| Pitch Präsentation</a:t>
            </a:r>
          </a:p>
        </p:txBody>
      </p:sp>
      <p:sp>
        <p:nvSpPr>
          <p:cNvPr id="8" name="Google Shape;381;p41">
            <a:extLst>
              <a:ext uri="{FF2B5EF4-FFF2-40B4-BE49-F238E27FC236}">
                <a16:creationId xmlns:a16="http://schemas.microsoft.com/office/drawing/2014/main" id="{341D8A80-783A-98DA-F916-6368F9B76E13}"/>
              </a:ext>
            </a:extLst>
          </p:cNvPr>
          <p:cNvSpPr txBox="1">
            <a:spLocks/>
          </p:cNvSpPr>
          <p:nvPr/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900" dirty="0">
                <a:solidFill>
                  <a:srgbClr val="D5B961"/>
                </a:solidFill>
              </a:rPr>
              <a:t>2022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319792C-CC23-5ADC-82D1-FF81A7D32395}"/>
              </a:ext>
            </a:extLst>
          </p:cNvPr>
          <p:cNvCxnSpPr>
            <a:cxnSpLocks/>
          </p:cNvCxnSpPr>
          <p:nvPr/>
        </p:nvCxnSpPr>
        <p:spPr>
          <a:xfrm>
            <a:off x="796738" y="4592179"/>
            <a:ext cx="75505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>
            <a:spLocks noGrp="1"/>
          </p:cNvSpPr>
          <p:nvPr>
            <p:ph type="title"/>
          </p:nvPr>
        </p:nvSpPr>
        <p:spPr>
          <a:xfrm>
            <a:off x="1402475" y="1321142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Commeatus AG</a:t>
            </a:r>
            <a:endParaRPr dirty="0"/>
          </a:p>
        </p:txBody>
      </p:sp>
      <p:sp>
        <p:nvSpPr>
          <p:cNvPr id="247" name="Google Shape;247;p39"/>
          <p:cNvSpPr txBox="1">
            <a:spLocks noGrp="1"/>
          </p:cNvSpPr>
          <p:nvPr>
            <p:ph type="subTitle" idx="1"/>
          </p:nvPr>
        </p:nvSpPr>
        <p:spPr>
          <a:xfrm>
            <a:off x="1316825" y="1829042"/>
            <a:ext cx="2585700" cy="19975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Durch eine </a:t>
            </a:r>
            <a:r>
              <a:rPr lang="en" b="1" dirty="0">
                <a:solidFill>
                  <a:srgbClr val="D5B961"/>
                </a:solidFill>
              </a:rPr>
              <a:t>Vielzahl</a:t>
            </a:r>
            <a:r>
              <a:rPr lang="en" dirty="0"/>
              <a:t> abgeschlossener Projekte  enorme </a:t>
            </a:r>
            <a:r>
              <a:rPr lang="en" b="1" dirty="0">
                <a:solidFill>
                  <a:srgbClr val="D5B961"/>
                </a:solidFill>
              </a:rPr>
              <a:t>Expertise</a:t>
            </a:r>
            <a:r>
              <a:rPr lang="en" dirty="0"/>
              <a:t> im Bereich des innerstädtischen </a:t>
            </a:r>
            <a:r>
              <a:rPr lang="en" b="1" dirty="0">
                <a:solidFill>
                  <a:srgbClr val="D5B961"/>
                </a:solidFill>
              </a:rPr>
              <a:t>Verkehrs</a:t>
            </a:r>
            <a:r>
              <a:rPr lang="en" dirty="0"/>
              <a:t>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Anwendung neuster technologischer Methoden, wie z.B</a:t>
            </a:r>
            <a:r>
              <a:rPr lang="en" dirty="0">
                <a:solidFill>
                  <a:schemeClr val="bg1"/>
                </a:solidFill>
              </a:rPr>
              <a:t>.</a:t>
            </a:r>
            <a:r>
              <a:rPr lang="en" b="1" dirty="0">
                <a:solidFill>
                  <a:srgbClr val="D5B961"/>
                </a:solidFill>
              </a:rPr>
              <a:t> KI </a:t>
            </a:r>
            <a:r>
              <a:rPr lang="en" dirty="0"/>
              <a:t>und </a:t>
            </a:r>
            <a:r>
              <a:rPr lang="en" b="1" dirty="0">
                <a:solidFill>
                  <a:srgbClr val="D5B961"/>
                </a:solidFill>
              </a:rPr>
              <a:t>Data Analysis </a:t>
            </a:r>
            <a:r>
              <a:rPr lang="en" dirty="0"/>
              <a:t>liefert optimale Abstimmung.</a:t>
            </a:r>
            <a:endParaRPr dirty="0"/>
          </a:p>
        </p:txBody>
      </p:sp>
      <p:sp>
        <p:nvSpPr>
          <p:cNvPr id="248" name="Google Shape;248;p39"/>
          <p:cNvSpPr txBox="1">
            <a:spLocks noGrp="1"/>
          </p:cNvSpPr>
          <p:nvPr>
            <p:ph type="title" idx="2"/>
          </p:nvPr>
        </p:nvSpPr>
        <p:spPr>
          <a:xfrm>
            <a:off x="5327125" y="1321142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Mitbewerber</a:t>
            </a:r>
            <a:endParaRPr dirty="0"/>
          </a:p>
        </p:txBody>
      </p:sp>
      <p:sp>
        <p:nvSpPr>
          <p:cNvPr id="249" name="Google Shape;249;p39"/>
          <p:cNvSpPr txBox="1">
            <a:spLocks noGrp="1"/>
          </p:cNvSpPr>
          <p:nvPr>
            <p:ph type="subTitle" idx="3"/>
          </p:nvPr>
        </p:nvSpPr>
        <p:spPr>
          <a:xfrm>
            <a:off x="5241475" y="1829041"/>
            <a:ext cx="2585700" cy="1570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Herkömmliche Abstimmung des Verkehrsflusses mithilfe von veralteten Methoden und Ansätzen.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Änderungen erfordern großen Eingriff in die Schaltung.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9"/>
          <p:cNvCxnSpPr>
            <a:cxnSpLocks/>
          </p:cNvCxnSpPr>
          <p:nvPr/>
        </p:nvCxnSpPr>
        <p:spPr>
          <a:xfrm>
            <a:off x="4572000" y="1143000"/>
            <a:ext cx="0" cy="3051313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57668D2A-9048-0F59-F0A8-6FCE52515686}"/>
              </a:ext>
            </a:extLst>
          </p:cNvPr>
          <p:cNvSpPr/>
          <p:nvPr/>
        </p:nvSpPr>
        <p:spPr>
          <a:xfrm>
            <a:off x="1113182" y="1305665"/>
            <a:ext cx="2981737" cy="2669987"/>
          </a:xfrm>
          <a:prstGeom prst="rect">
            <a:avLst/>
          </a:prstGeom>
          <a:noFill/>
          <a:ln>
            <a:solidFill>
              <a:srgbClr val="D5B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Google Shape;378;p41">
            <a:extLst>
              <a:ext uri="{FF2B5EF4-FFF2-40B4-BE49-F238E27FC236}">
                <a16:creationId xmlns:a16="http://schemas.microsoft.com/office/drawing/2014/main" id="{8D29B66C-6ABC-7579-BD2A-1B86530B22CD}"/>
              </a:ext>
            </a:extLst>
          </p:cNvPr>
          <p:cNvSpPr txBox="1">
            <a:spLocks/>
          </p:cNvSpPr>
          <p:nvPr/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900" smtClean="0">
                <a:solidFill>
                  <a:srgbClr val="D5B961"/>
                </a:solidFill>
              </a:rPr>
              <a:pPr/>
              <a:t>8</a:t>
            </a:fld>
            <a:endParaRPr lang="en" sz="900" dirty="0">
              <a:solidFill>
                <a:srgbClr val="D5B961"/>
              </a:solidFill>
            </a:endParaRPr>
          </a:p>
        </p:txBody>
      </p:sp>
      <p:sp>
        <p:nvSpPr>
          <p:cNvPr id="9" name="Google Shape;379;p41">
            <a:extLst>
              <a:ext uri="{FF2B5EF4-FFF2-40B4-BE49-F238E27FC236}">
                <a16:creationId xmlns:a16="http://schemas.microsoft.com/office/drawing/2014/main" id="{536D9BA7-BF36-BE01-BB14-3AA7A576AD4B}"/>
              </a:ext>
            </a:extLst>
          </p:cNvPr>
          <p:cNvSpPr txBox="1">
            <a:spLocks/>
          </p:cNvSpPr>
          <p:nvPr/>
        </p:nvSpPr>
        <p:spPr>
          <a:xfrm>
            <a:off x="3168001" y="4623854"/>
            <a:ext cx="2807999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de-DE" sz="900" dirty="0" err="1">
                <a:solidFill>
                  <a:srgbClr val="D5B961"/>
                </a:solidFill>
              </a:rPr>
              <a:t>Commeatus</a:t>
            </a:r>
            <a:r>
              <a:rPr lang="de-DE" sz="900" dirty="0">
                <a:solidFill>
                  <a:srgbClr val="D5B961"/>
                </a:solidFill>
              </a:rPr>
              <a:t> AG| Pitch Präsentation</a:t>
            </a:r>
          </a:p>
        </p:txBody>
      </p:sp>
      <p:sp>
        <p:nvSpPr>
          <p:cNvPr id="10" name="Google Shape;381;p41">
            <a:extLst>
              <a:ext uri="{FF2B5EF4-FFF2-40B4-BE49-F238E27FC236}">
                <a16:creationId xmlns:a16="http://schemas.microsoft.com/office/drawing/2014/main" id="{86AB4099-068D-A46C-775D-53D73254860E}"/>
              </a:ext>
            </a:extLst>
          </p:cNvPr>
          <p:cNvSpPr txBox="1">
            <a:spLocks/>
          </p:cNvSpPr>
          <p:nvPr/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900" dirty="0">
                <a:solidFill>
                  <a:srgbClr val="D5B961"/>
                </a:solidFill>
              </a:rPr>
              <a:t>2022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56EDD4E-A4D1-2BE4-31E2-5DD4515EA1CC}"/>
              </a:ext>
            </a:extLst>
          </p:cNvPr>
          <p:cNvCxnSpPr>
            <a:cxnSpLocks/>
          </p:cNvCxnSpPr>
          <p:nvPr/>
        </p:nvCxnSpPr>
        <p:spPr>
          <a:xfrm>
            <a:off x="796738" y="4592179"/>
            <a:ext cx="75505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title"/>
          </p:nvPr>
        </p:nvSpPr>
        <p:spPr>
          <a:xfrm>
            <a:off x="4931325" y="2270488"/>
            <a:ext cx="4109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Produkt</a:t>
            </a:r>
            <a:endParaRPr dirty="0"/>
          </a:p>
        </p:txBody>
      </p:sp>
      <p:sp>
        <p:nvSpPr>
          <p:cNvPr id="206" name="Google Shape;206;p35"/>
          <p:cNvSpPr txBox="1">
            <a:spLocks noGrp="1"/>
          </p:cNvSpPr>
          <p:nvPr>
            <p:ph type="title" idx="2"/>
          </p:nvPr>
        </p:nvSpPr>
        <p:spPr>
          <a:xfrm>
            <a:off x="4931325" y="1075113"/>
            <a:ext cx="3343200" cy="9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7" name="Google Shape;207;p35"/>
          <p:cNvSpPr txBox="1">
            <a:spLocks noGrp="1"/>
          </p:cNvSpPr>
          <p:nvPr>
            <p:ph type="subTitle" idx="1"/>
          </p:nvPr>
        </p:nvSpPr>
        <p:spPr>
          <a:xfrm>
            <a:off x="4931325" y="3275788"/>
            <a:ext cx="310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 dirty="0"/>
              <a:t>Einsatz modernster KI für bahnbrechende Ergebnisse</a:t>
            </a:r>
          </a:p>
        </p:txBody>
      </p:sp>
      <p:sp>
        <p:nvSpPr>
          <p:cNvPr id="9" name="Google Shape;713;p60">
            <a:extLst>
              <a:ext uri="{FF2B5EF4-FFF2-40B4-BE49-F238E27FC236}">
                <a16:creationId xmlns:a16="http://schemas.microsoft.com/office/drawing/2014/main" id="{C964259C-0F62-8F20-460D-78A2F9AD8118}"/>
              </a:ext>
            </a:extLst>
          </p:cNvPr>
          <p:cNvSpPr/>
          <p:nvPr/>
        </p:nvSpPr>
        <p:spPr>
          <a:xfrm>
            <a:off x="0" y="1811125"/>
            <a:ext cx="4117200" cy="265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713;p60">
            <a:extLst>
              <a:ext uri="{FF2B5EF4-FFF2-40B4-BE49-F238E27FC236}">
                <a16:creationId xmlns:a16="http://schemas.microsoft.com/office/drawing/2014/main" id="{BFA95020-DDA3-08F5-A615-F616A852E0B6}"/>
              </a:ext>
            </a:extLst>
          </p:cNvPr>
          <p:cNvSpPr/>
          <p:nvPr/>
        </p:nvSpPr>
        <p:spPr>
          <a:xfrm>
            <a:off x="152400" y="1963525"/>
            <a:ext cx="4117200" cy="265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" name="Google Shape;711;p60">
            <a:extLst>
              <a:ext uri="{FF2B5EF4-FFF2-40B4-BE49-F238E27FC236}">
                <a16:creationId xmlns:a16="http://schemas.microsoft.com/office/drawing/2014/main" id="{24FD2A76-C87B-5513-65A6-D9350BA20C24}"/>
              </a:ext>
            </a:extLst>
          </p:cNvPr>
          <p:cNvGrpSpPr/>
          <p:nvPr/>
        </p:nvGrpSpPr>
        <p:grpSpPr>
          <a:xfrm>
            <a:off x="0" y="1272375"/>
            <a:ext cx="4117300" cy="3195373"/>
            <a:chOff x="0" y="1272375"/>
            <a:chExt cx="4117300" cy="3195373"/>
          </a:xfrm>
        </p:grpSpPr>
        <p:pic>
          <p:nvPicPr>
            <p:cNvPr id="12" name="Google Shape;712;p60">
              <a:extLst>
                <a:ext uri="{FF2B5EF4-FFF2-40B4-BE49-F238E27FC236}">
                  <a16:creationId xmlns:a16="http://schemas.microsoft.com/office/drawing/2014/main" id="{22BBF2ED-741E-AB1E-D239-C90ABBF579D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4104"/>
            <a:stretch/>
          </p:blipFill>
          <p:spPr>
            <a:xfrm>
              <a:off x="0" y="1272375"/>
              <a:ext cx="4117300" cy="3195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713;p60">
              <a:extLst>
                <a:ext uri="{FF2B5EF4-FFF2-40B4-BE49-F238E27FC236}">
                  <a16:creationId xmlns:a16="http://schemas.microsoft.com/office/drawing/2014/main" id="{9AB0EA35-76AB-6DC6-EC8B-0A4C7308EE35}"/>
                </a:ext>
              </a:extLst>
            </p:cNvPr>
            <p:cNvSpPr/>
            <p:nvPr/>
          </p:nvSpPr>
          <p:spPr>
            <a:xfrm>
              <a:off x="0" y="1811125"/>
              <a:ext cx="4117200" cy="2656500"/>
            </a:xfrm>
            <a:prstGeom prst="rect">
              <a:avLst/>
            </a:pr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817092873"/>
      </p:ext>
    </p:extLst>
  </p:cSld>
  <p:clrMapOvr>
    <a:masterClrMapping/>
  </p:clrMapOvr>
</p:sld>
</file>

<file path=ppt/theme/theme1.xml><?xml version="1.0" encoding="utf-8"?>
<a:theme xmlns:a="http://schemas.openxmlformats.org/drawingml/2006/main" name="Transport Ap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5B961"/>
      </a:accent1>
      <a:accent2>
        <a:srgbClr val="D7D7D7"/>
      </a:accent2>
      <a:accent3>
        <a:srgbClr val="BF9000"/>
      </a:accent3>
      <a:accent4>
        <a:srgbClr val="FFE599"/>
      </a:accent4>
      <a:accent5>
        <a:srgbClr val="999999"/>
      </a:accent5>
      <a:accent6>
        <a:srgbClr val="666666"/>
      </a:accent6>
      <a:hlink>
        <a:srgbClr val="F8FA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464</Words>
  <Application>Microsoft Office PowerPoint</Application>
  <PresentationFormat>Bildschirmpräsentation (16:9)</PresentationFormat>
  <Paragraphs>148</Paragraphs>
  <Slides>16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Arial</vt:lpstr>
      <vt:lpstr>Montserrat</vt:lpstr>
      <vt:lpstr>Montserrat Black</vt:lpstr>
      <vt:lpstr>Montserrat ExtraLight</vt:lpstr>
      <vt:lpstr>Montserrat Thin</vt:lpstr>
      <vt:lpstr>Transport App Pitch Deck by Slidesgo</vt:lpstr>
      <vt:lpstr>KI Verkehrssteuerung</vt:lpstr>
      <vt:lpstr>01</vt:lpstr>
      <vt:lpstr>Einleitung</vt:lpstr>
      <vt:lpstr>221 Milliarden Euro</vt:lpstr>
      <vt:lpstr>Problem vs. Lösung</vt:lpstr>
      <vt:lpstr>Commeatus AG</vt:lpstr>
      <vt:lpstr>PROBLEM</vt:lpstr>
      <vt:lpstr>Commeatus AG</vt:lpstr>
      <vt:lpstr>Produkt</vt:lpstr>
      <vt:lpstr>Lösung</vt:lpstr>
      <vt:lpstr>Produkt-Features</vt:lpstr>
      <vt:lpstr>Vorgehensweise</vt:lpstr>
      <vt:lpstr>Methodik</vt:lpstr>
      <vt:lpstr>Meilensteine</vt:lpstr>
      <vt:lpstr>Zeitplan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TRANSPORT APP</dc:title>
  <cp:lastModifiedBy>Michael Rainko</cp:lastModifiedBy>
  <cp:revision>27</cp:revision>
  <dcterms:modified xsi:type="dcterms:W3CDTF">2022-05-20T10:23:00Z</dcterms:modified>
</cp:coreProperties>
</file>